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6" r:id="rId3"/>
    <p:sldMasterId id="2147483675" r:id="rId4"/>
  </p:sldMasterIdLst>
  <p:notesMasterIdLst>
    <p:notesMasterId r:id="rId26"/>
  </p:notesMasterIdLst>
  <p:handoutMasterIdLst>
    <p:handoutMasterId r:id="rId48"/>
  </p:handoutMasterIdLst>
  <p:sldIdLst>
    <p:sldId id="651" r:id="rId5"/>
    <p:sldId id="511" r:id="rId6"/>
    <p:sldId id="525" r:id="rId7"/>
    <p:sldId id="742" r:id="rId8"/>
    <p:sldId id="516" r:id="rId9"/>
    <p:sldId id="780" r:id="rId10"/>
    <p:sldId id="743" r:id="rId11"/>
    <p:sldId id="685" r:id="rId12"/>
    <p:sldId id="686" r:id="rId13"/>
    <p:sldId id="518" r:id="rId14"/>
    <p:sldId id="601" r:id="rId15"/>
    <p:sldId id="781" r:id="rId16"/>
    <p:sldId id="688" r:id="rId17"/>
    <p:sldId id="687" r:id="rId18"/>
    <p:sldId id="630" r:id="rId19"/>
    <p:sldId id="690" r:id="rId20"/>
    <p:sldId id="716" r:id="rId21"/>
    <p:sldId id="635" r:id="rId22"/>
    <p:sldId id="631" r:id="rId23"/>
    <p:sldId id="599" r:id="rId24"/>
    <p:sldId id="691" r:id="rId25"/>
    <p:sldId id="612" r:id="rId27"/>
    <p:sldId id="614" r:id="rId28"/>
    <p:sldId id="798" r:id="rId29"/>
    <p:sldId id="799" r:id="rId30"/>
    <p:sldId id="800" r:id="rId31"/>
    <p:sldId id="802" r:id="rId32"/>
    <p:sldId id="803" r:id="rId33"/>
    <p:sldId id="805" r:id="rId34"/>
    <p:sldId id="806" r:id="rId35"/>
    <p:sldId id="807" r:id="rId36"/>
    <p:sldId id="808" r:id="rId37"/>
    <p:sldId id="809" r:id="rId38"/>
    <p:sldId id="810" r:id="rId39"/>
    <p:sldId id="811" r:id="rId40"/>
    <p:sldId id="812" r:id="rId41"/>
    <p:sldId id="813" r:id="rId42"/>
    <p:sldId id="814" r:id="rId43"/>
    <p:sldId id="815" r:id="rId44"/>
    <p:sldId id="816" r:id="rId45"/>
    <p:sldId id="817" r:id="rId46"/>
    <p:sldId id="818" r:id="rId47"/>
  </p:sldIdLst>
  <p:sldSz cx="12192000" cy="6858000"/>
  <p:notesSz cx="9144000" cy="6858000"/>
  <p:embeddedFontLst>
    <p:embeddedFont>
      <p:font typeface="微软雅黑" panose="020B0503020204020204" pitchFamily="34" charset="-122"/>
      <p:regular r:id="rId53"/>
    </p:embeddedFont>
    <p:embeddedFont>
      <p:font typeface="黑体" panose="02010609060101010101" charset="-122"/>
      <p:regular r:id="rId54"/>
    </p:embeddedFont>
    <p:embeddedFont>
      <p:font typeface="汉仪傲娇体简" panose="02010509060101010101" charset="-122"/>
      <p:regular r:id="rId55"/>
    </p:embeddedFont>
    <p:embeddedFont>
      <p:font typeface="楷体" panose="02010609060101010101" charset="-122"/>
      <p:regular r:id="rId56"/>
    </p:embeddedFont>
    <p:embeddedFont>
      <p:font typeface="Calibri" panose="020F0502020204030204" charset="0"/>
      <p:regular r:id="rId57"/>
      <p:bold r:id="rId58"/>
      <p:italic r:id="rId59"/>
      <p:boldItalic r:id="rId60"/>
    </p:embeddedFont>
  </p:embeddedFontLst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672"/>
    <a:srgbClr val="80CBC4"/>
    <a:srgbClr val="F47349"/>
    <a:srgbClr val="02918B"/>
    <a:srgbClr val="E44B42"/>
    <a:srgbClr val="FD4031"/>
    <a:srgbClr val="D7726C"/>
    <a:srgbClr val="C9D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720" y="-120"/>
      </p:cViewPr>
      <p:guideLst>
        <p:guide orient="horz" pos="2189"/>
        <p:guide pos="37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1" Type="http://schemas.openxmlformats.org/officeDocument/2006/relationships/tags" Target="tags/tag412.xml"/><Relationship Id="rId60" Type="http://schemas.openxmlformats.org/officeDocument/2006/relationships/font" Target="fonts/font8.fntdata"/><Relationship Id="rId6" Type="http://schemas.openxmlformats.org/officeDocument/2006/relationships/slide" Target="slides/slide2.xml"/><Relationship Id="rId59" Type="http://schemas.openxmlformats.org/officeDocument/2006/relationships/font" Target="fonts/font7.fntdata"/><Relationship Id="rId58" Type="http://schemas.openxmlformats.org/officeDocument/2006/relationships/font" Target="fonts/font6.fntdata"/><Relationship Id="rId57" Type="http://schemas.openxmlformats.org/officeDocument/2006/relationships/font" Target="fonts/font5.fntdata"/><Relationship Id="rId56" Type="http://schemas.openxmlformats.org/officeDocument/2006/relationships/font" Target="fonts/font4.fntdata"/><Relationship Id="rId55" Type="http://schemas.openxmlformats.org/officeDocument/2006/relationships/font" Target="fonts/font3.fntdata"/><Relationship Id="rId54" Type="http://schemas.openxmlformats.org/officeDocument/2006/relationships/font" Target="fonts/font2.fntdata"/><Relationship Id="rId53" Type="http://schemas.openxmlformats.org/officeDocument/2006/relationships/font" Target="fonts/font1.fntdata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1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image" Target="../media/image6.jpeg"/><Relationship Id="rId5" Type="http://schemas.openxmlformats.org/officeDocument/2006/relationships/tags" Target="../tags/tag15.xml"/><Relationship Id="rId4" Type="http://schemas.openxmlformats.org/officeDocument/2006/relationships/image" Target="../media/image5.jpeg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4.png"/><Relationship Id="rId2" Type="http://schemas.openxmlformats.org/officeDocument/2006/relationships/tags" Target="../tags/tag28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image" Target="../media/image8.png"/><Relationship Id="rId5" Type="http://schemas.openxmlformats.org/officeDocument/2006/relationships/tags" Target="../tags/tag39.xml"/><Relationship Id="rId4" Type="http://schemas.openxmlformats.org/officeDocument/2006/relationships/image" Target="../media/image7.png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8.png"/><Relationship Id="rId5" Type="http://schemas.openxmlformats.org/officeDocument/2006/relationships/tags" Target="../tags/tag49.xml"/><Relationship Id="rId4" Type="http://schemas.openxmlformats.org/officeDocument/2006/relationships/image" Target="../media/image7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image" Target="../media/image8.png"/><Relationship Id="rId5" Type="http://schemas.openxmlformats.org/officeDocument/2006/relationships/tags" Target="../tags/tag58.xml"/><Relationship Id="rId4" Type="http://schemas.openxmlformats.org/officeDocument/2006/relationships/image" Target="../media/image7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image" Target="../media/image8.png"/><Relationship Id="rId5" Type="http://schemas.openxmlformats.org/officeDocument/2006/relationships/tags" Target="../tags/tag66.xml"/><Relationship Id="rId4" Type="http://schemas.openxmlformats.org/officeDocument/2006/relationships/image" Target="../media/image7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9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image" Target="../media/image10.png"/><Relationship Id="rId4" Type="http://schemas.openxmlformats.org/officeDocument/2006/relationships/tags" Target="../tags/tag78.xml"/><Relationship Id="rId3" Type="http://schemas.openxmlformats.org/officeDocument/2006/relationships/image" Target="../media/image4.png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image" Target="../media/image12.png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11.png"/><Relationship Id="rId2" Type="http://schemas.openxmlformats.org/officeDocument/2006/relationships/tags" Target="../tags/tag83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image" Target="../media/image10.png"/><Relationship Id="rId5" Type="http://schemas.openxmlformats.org/officeDocument/2006/relationships/tags" Target="../tags/tag93.xml"/><Relationship Id="rId4" Type="http://schemas.openxmlformats.org/officeDocument/2006/relationships/image" Target="../media/image4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image" Target="../media/image10.png"/><Relationship Id="rId5" Type="http://schemas.openxmlformats.org/officeDocument/2006/relationships/tags" Target="../tags/tag102.xml"/><Relationship Id="rId4" Type="http://schemas.openxmlformats.org/officeDocument/2006/relationships/image" Target="../media/image4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image" Target="../media/image10.png"/><Relationship Id="rId5" Type="http://schemas.openxmlformats.org/officeDocument/2006/relationships/tags" Target="../tags/tag111.xml"/><Relationship Id="rId4" Type="http://schemas.openxmlformats.org/officeDocument/2006/relationships/image" Target="../media/image4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image" Target="../media/image12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image" Target="../media/image11.png"/><Relationship Id="rId2" Type="http://schemas.openxmlformats.org/officeDocument/2006/relationships/tags" Target="../tags/tag128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image" Target="../media/image3.jpeg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image" Target="../media/image4.png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image" Target="../media/image6.jpeg"/><Relationship Id="rId5" Type="http://schemas.openxmlformats.org/officeDocument/2006/relationships/tags" Target="../tags/tag156.xml"/><Relationship Id="rId4" Type="http://schemas.openxmlformats.org/officeDocument/2006/relationships/image" Target="../media/image5.jpeg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image" Target="../media/image4.png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image" Target="../media/image4.png"/><Relationship Id="rId2" Type="http://schemas.openxmlformats.org/officeDocument/2006/relationships/tags" Target="../tags/tag169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8.png"/><Relationship Id="rId5" Type="http://schemas.openxmlformats.org/officeDocument/2006/relationships/tags" Target="../tags/tag180.xml"/><Relationship Id="rId4" Type="http://schemas.openxmlformats.org/officeDocument/2006/relationships/image" Target="../media/image7.png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image" Target="../media/image8.png"/><Relationship Id="rId5" Type="http://schemas.openxmlformats.org/officeDocument/2006/relationships/tags" Target="../tags/tag190.xml"/><Relationship Id="rId4" Type="http://schemas.openxmlformats.org/officeDocument/2006/relationships/image" Target="../media/image7.png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image" Target="../media/image8.png"/><Relationship Id="rId5" Type="http://schemas.openxmlformats.org/officeDocument/2006/relationships/tags" Target="../tags/tag199.xml"/><Relationship Id="rId4" Type="http://schemas.openxmlformats.org/officeDocument/2006/relationships/image" Target="../media/image7.png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image" Target="../media/image8.png"/><Relationship Id="rId5" Type="http://schemas.openxmlformats.org/officeDocument/2006/relationships/tags" Target="../tags/tag207.xml"/><Relationship Id="rId4" Type="http://schemas.openxmlformats.org/officeDocument/2006/relationships/image" Target="../media/image7.png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image" Target="../media/image9.png"/><Relationship Id="rId2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image" Target="../media/image10.png"/><Relationship Id="rId4" Type="http://schemas.openxmlformats.org/officeDocument/2006/relationships/tags" Target="../tags/tag219.xml"/><Relationship Id="rId3" Type="http://schemas.openxmlformats.org/officeDocument/2006/relationships/image" Target="../media/image4.png"/><Relationship Id="rId2" Type="http://schemas.openxmlformats.org/officeDocument/2006/relationships/tags" Target="../tags/tag218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image" Target="../media/image12.png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image" Target="../media/image11.png"/><Relationship Id="rId2" Type="http://schemas.openxmlformats.org/officeDocument/2006/relationships/tags" Target="../tags/tag224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image" Target="../media/image10.png"/><Relationship Id="rId5" Type="http://schemas.openxmlformats.org/officeDocument/2006/relationships/tags" Target="../tags/tag234.xml"/><Relationship Id="rId4" Type="http://schemas.openxmlformats.org/officeDocument/2006/relationships/image" Target="../media/image4.png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image" Target="../media/image10.png"/><Relationship Id="rId5" Type="http://schemas.openxmlformats.org/officeDocument/2006/relationships/tags" Target="../tags/tag243.xml"/><Relationship Id="rId4" Type="http://schemas.openxmlformats.org/officeDocument/2006/relationships/image" Target="../media/image4.png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image" Target="../media/image10.png"/><Relationship Id="rId5" Type="http://schemas.openxmlformats.org/officeDocument/2006/relationships/tags" Target="../tags/tag252.xml"/><Relationship Id="rId4" Type="http://schemas.openxmlformats.org/officeDocument/2006/relationships/image" Target="../media/image4.png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image" Target="../media/image12.png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11.png"/><Relationship Id="rId2" Type="http://schemas.openxmlformats.org/officeDocument/2006/relationships/tags" Target="../tags/tag269.xml"/><Relationship Id="rId10" Type="http://schemas.openxmlformats.org/officeDocument/2006/relationships/tags" Target="../tags/tag276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3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s1ide-Oval 2"/>
          <p:cNvSpPr/>
          <p:nvPr/>
        </p:nvSpPr>
        <p:spPr>
          <a:xfrm>
            <a:off x="2738665" y="2320101"/>
            <a:ext cx="1500495" cy="1553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rgbClr val="DCDEE0"/>
            </a:solidFill>
            <a:prstDash val="solid"/>
            <a:round/>
          </a:ln>
          <a:effectLst/>
        </p:spPr>
        <p:txBody>
          <a:bodyPr anchor="ctr"/>
          <a:lstStyle/>
          <a:p>
            <a:pPr algn="ctr"/>
          </a:p>
        </p:txBody>
      </p:sp>
      <p:sp>
        <p:nvSpPr>
          <p:cNvPr id="142" name="is1ide-Freeform: Shape 4"/>
          <p:cNvSpPr/>
          <p:nvPr userDrawn="1"/>
        </p:nvSpPr>
        <p:spPr>
          <a:xfrm>
            <a:off x="3517559" y="2062769"/>
            <a:ext cx="980963" cy="1015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36" y="21567"/>
                </a:moveTo>
                <a:cubicBezTo>
                  <a:pt x="18436" y="21578"/>
                  <a:pt x="18435" y="21589"/>
                  <a:pt x="18435" y="21600"/>
                </a:cubicBezTo>
                <a:lnTo>
                  <a:pt x="21600" y="21600"/>
                </a:lnTo>
                <a:cubicBezTo>
                  <a:pt x="21600" y="17665"/>
                  <a:pt x="20548" y="13976"/>
                  <a:pt x="18709" y="10799"/>
                </a:cubicBezTo>
                <a:cubicBezTo>
                  <a:pt x="17761" y="9160"/>
                  <a:pt x="16603" y="7657"/>
                  <a:pt x="15274" y="6327"/>
                </a:cubicBezTo>
                <a:cubicBezTo>
                  <a:pt x="11364" y="2418"/>
                  <a:pt x="5965" y="0"/>
                  <a:pt x="0" y="0"/>
                </a:cubicBezTo>
                <a:lnTo>
                  <a:pt x="0" y="3064"/>
                </a:lnTo>
                <a:cubicBezTo>
                  <a:pt x="10188" y="3101"/>
                  <a:pt x="18436" y="11370"/>
                  <a:pt x="18436" y="2156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anchor="ctr"/>
          <a:lstStyle/>
          <a:p>
            <a:pPr algn="ctr"/>
          </a:p>
        </p:txBody>
      </p:sp>
      <p:sp>
        <p:nvSpPr>
          <p:cNvPr id="143" name="is1ide-Freeform: Shape 5"/>
          <p:cNvSpPr/>
          <p:nvPr userDrawn="1"/>
        </p:nvSpPr>
        <p:spPr>
          <a:xfrm>
            <a:off x="3517563" y="3115382"/>
            <a:ext cx="980955" cy="1015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35" y="0"/>
                </a:moveTo>
                <a:cubicBezTo>
                  <a:pt x="18417" y="10181"/>
                  <a:pt x="10177" y="18432"/>
                  <a:pt x="0" y="18469"/>
                </a:cubicBezTo>
                <a:lnTo>
                  <a:pt x="0" y="21600"/>
                </a:lnTo>
                <a:cubicBezTo>
                  <a:pt x="5965" y="21600"/>
                  <a:pt x="11364" y="19182"/>
                  <a:pt x="15274" y="15274"/>
                </a:cubicBezTo>
                <a:cubicBezTo>
                  <a:pt x="16603" y="13944"/>
                  <a:pt x="17761" y="12441"/>
                  <a:pt x="18709" y="10802"/>
                </a:cubicBezTo>
                <a:cubicBezTo>
                  <a:pt x="20548" y="7624"/>
                  <a:pt x="21600" y="3935"/>
                  <a:pt x="21600" y="0"/>
                </a:cubicBezTo>
                <a:cubicBezTo>
                  <a:pt x="21600" y="0"/>
                  <a:pt x="18435" y="0"/>
                  <a:pt x="1843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anchor="ctr"/>
          <a:lstStyle/>
          <a:p>
            <a:pPr algn="ctr"/>
          </a:p>
        </p:txBody>
      </p:sp>
      <p:sp>
        <p:nvSpPr>
          <p:cNvPr id="144" name="is1ide-Freeform: Shape 6"/>
          <p:cNvSpPr/>
          <p:nvPr userDrawn="1"/>
        </p:nvSpPr>
        <p:spPr>
          <a:xfrm>
            <a:off x="2501000" y="3115382"/>
            <a:ext cx="980963" cy="1015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32" y="18470"/>
                </a:moveTo>
                <a:cubicBezTo>
                  <a:pt x="11325" y="18470"/>
                  <a:pt x="3048" y="10204"/>
                  <a:pt x="3030" y="0"/>
                </a:cubicBezTo>
                <a:lnTo>
                  <a:pt x="0" y="0"/>
                </a:lnTo>
                <a:cubicBezTo>
                  <a:pt x="0" y="3935"/>
                  <a:pt x="1052" y="7624"/>
                  <a:pt x="2891" y="10802"/>
                </a:cubicBezTo>
                <a:cubicBezTo>
                  <a:pt x="3839" y="12441"/>
                  <a:pt x="4997" y="13944"/>
                  <a:pt x="6326" y="15274"/>
                </a:cubicBezTo>
                <a:cubicBezTo>
                  <a:pt x="10235" y="19182"/>
                  <a:pt x="15635" y="21600"/>
                  <a:pt x="21600" y="21600"/>
                </a:cubicBezTo>
                <a:lnTo>
                  <a:pt x="21600" y="18469"/>
                </a:lnTo>
                <a:cubicBezTo>
                  <a:pt x="21577" y="18469"/>
                  <a:pt x="21555" y="18470"/>
                  <a:pt x="21532" y="1847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anchor="ctr"/>
          <a:lstStyle/>
          <a:p>
            <a:pPr algn="ctr"/>
          </a:p>
        </p:txBody>
      </p:sp>
      <p:sp>
        <p:nvSpPr>
          <p:cNvPr id="145" name="is1ide-Freeform: Shape 7"/>
          <p:cNvSpPr/>
          <p:nvPr userDrawn="1"/>
        </p:nvSpPr>
        <p:spPr>
          <a:xfrm>
            <a:off x="2500996" y="2062769"/>
            <a:ext cx="980971" cy="1015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30" y="21567"/>
                </a:moveTo>
                <a:cubicBezTo>
                  <a:pt x="3030" y="11347"/>
                  <a:pt x="11313" y="3063"/>
                  <a:pt x="21532" y="3063"/>
                </a:cubicBezTo>
                <a:cubicBezTo>
                  <a:pt x="21555" y="3063"/>
                  <a:pt x="21577" y="3064"/>
                  <a:pt x="21600" y="3064"/>
                </a:cubicBezTo>
                <a:lnTo>
                  <a:pt x="21600" y="0"/>
                </a:lnTo>
                <a:cubicBezTo>
                  <a:pt x="15635" y="0"/>
                  <a:pt x="10235" y="2418"/>
                  <a:pt x="6326" y="6327"/>
                </a:cubicBezTo>
                <a:cubicBezTo>
                  <a:pt x="4997" y="7657"/>
                  <a:pt x="3839" y="9160"/>
                  <a:pt x="2891" y="10799"/>
                </a:cubicBezTo>
                <a:cubicBezTo>
                  <a:pt x="1052" y="13976"/>
                  <a:pt x="0" y="17665"/>
                  <a:pt x="0" y="21600"/>
                </a:cubicBezTo>
                <a:lnTo>
                  <a:pt x="3030" y="21600"/>
                </a:lnTo>
                <a:cubicBezTo>
                  <a:pt x="3030" y="21589"/>
                  <a:pt x="3030" y="21578"/>
                  <a:pt x="3030" y="2156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anchor="ctr"/>
          <a:lstStyle/>
          <a:p>
            <a:pPr algn="ctr"/>
          </a:p>
        </p:txBody>
      </p:sp>
      <p:pic>
        <p:nvPicPr>
          <p:cNvPr id="3" name="图片 2" descr="32313536323539303b32313536323537303bd7f7d2b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490" y="252666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63985" y="41275"/>
            <a:ext cx="12192485" cy="6858000"/>
            <a:chOff x="-9375" y="0"/>
            <a:chExt cx="12192485" cy="6858000"/>
          </a:xfrm>
          <a:solidFill>
            <a:schemeClr val="tx2"/>
          </a:solidFill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 l="-3"/>
            <a:stretch>
              <a:fillRect/>
            </a:stretch>
          </p:blipFill>
          <p:spPr>
            <a:xfrm>
              <a:off x="-9375" y="0"/>
              <a:ext cx="7694781" cy="6852920"/>
            </a:xfrm>
            <a:custGeom>
              <a:avLst/>
              <a:gdLst>
                <a:gd name="connsiteX0" fmla="*/ 0 w 7694781"/>
                <a:gd name="connsiteY0" fmla="*/ 0 h 6852920"/>
                <a:gd name="connsiteX1" fmla="*/ 7694781 w 7694781"/>
                <a:gd name="connsiteY1" fmla="*/ 0 h 6852920"/>
                <a:gd name="connsiteX2" fmla="*/ 7694781 w 7694781"/>
                <a:gd name="connsiteY2" fmla="*/ 6852920 h 6852920"/>
                <a:gd name="connsiteX3" fmla="*/ 0 w 7694781"/>
                <a:gd name="connsiteY3" fmla="*/ 6852920 h 685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4781" h="6852920">
                  <a:moveTo>
                    <a:pt x="0" y="0"/>
                  </a:moveTo>
                  <a:lnTo>
                    <a:pt x="7694781" y="0"/>
                  </a:lnTo>
                  <a:lnTo>
                    <a:pt x="7694781" y="6852920"/>
                  </a:lnTo>
                  <a:lnTo>
                    <a:pt x="0" y="6852920"/>
                  </a:lnTo>
                  <a:close/>
                </a:path>
              </a:pathLst>
            </a:custGeom>
            <a:grpFill/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308215" y="4445"/>
              <a:ext cx="4874895" cy="6853555"/>
            </a:xfrm>
            <a:custGeom>
              <a:avLst/>
              <a:gdLst>
                <a:gd name="connsiteX0" fmla="*/ 0 w 4874895"/>
                <a:gd name="connsiteY0" fmla="*/ 0 h 6853555"/>
                <a:gd name="connsiteX1" fmla="*/ 4874895 w 4874895"/>
                <a:gd name="connsiteY1" fmla="*/ 0 h 6853555"/>
                <a:gd name="connsiteX2" fmla="*/ 4874895 w 4874895"/>
                <a:gd name="connsiteY2" fmla="*/ 6853555 h 6853555"/>
                <a:gd name="connsiteX3" fmla="*/ 0 w 4874895"/>
                <a:gd name="connsiteY3" fmla="*/ 6853555 h 68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4895" h="6853555">
                  <a:moveTo>
                    <a:pt x="0" y="0"/>
                  </a:moveTo>
                  <a:lnTo>
                    <a:pt x="4874895" y="0"/>
                  </a:lnTo>
                  <a:lnTo>
                    <a:pt x="4874895" y="6853555"/>
                  </a:lnTo>
                  <a:lnTo>
                    <a:pt x="0" y="6853555"/>
                  </a:lnTo>
                  <a:close/>
                </a:path>
              </a:pathLst>
            </a:custGeom>
            <a:grpFill/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373630" y="2777490"/>
            <a:ext cx="7597140" cy="1145540"/>
          </a:xfrm>
        </p:spPr>
        <p:txBody>
          <a:bodyPr anchor="b">
            <a:normAutofit/>
          </a:bodyPr>
          <a:lstStyle>
            <a:lvl1pPr algn="ctr">
              <a:defRPr sz="48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2373630" y="4015105"/>
            <a:ext cx="7597140" cy="1499870"/>
          </a:xfrm>
        </p:spPr>
        <p:txBody>
          <a:bodyPr>
            <a:normAutofit/>
          </a:bodyPr>
          <a:lstStyle>
            <a:lvl1pPr marL="0" indent="0" algn="ctr">
              <a:buNone/>
              <a:defRPr sz="18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>
            <a:off x="10620374" y="5178735"/>
            <a:ext cx="1571625" cy="16900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>
            <a:off x="10620374" y="5178735"/>
            <a:ext cx="1571625" cy="16900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36944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13461"/>
              <a:ext cx="12192000" cy="34454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36944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13461"/>
              <a:ext cx="12192000" cy="34454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36944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13461"/>
              <a:ext cx="12192000" cy="34454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all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cap="all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cap="all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cap="all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36944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13461"/>
              <a:ext cx="12192000" cy="34454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页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840" y="4135"/>
            <a:ext cx="9810160" cy="6853865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8829" y="1375320"/>
            <a:ext cx="7032172" cy="1854848"/>
          </a:xfrm>
        </p:spPr>
        <p:txBody>
          <a:bodyPr anchor="b">
            <a:normAutofit/>
          </a:bodyPr>
          <a:lstStyle>
            <a:lvl1pPr algn="dist">
              <a:defRPr sz="96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968829" y="3287483"/>
            <a:ext cx="7032172" cy="1342811"/>
          </a:xfrm>
        </p:spPr>
        <p:txBody>
          <a:bodyPr>
            <a:normAutofit/>
          </a:bodyPr>
          <a:lstStyle>
            <a:lvl1pPr marL="0" indent="0" algn="dist">
              <a:buNone/>
              <a:defRPr sz="4400" spc="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9"/>
          <p:cNvGrpSpPr/>
          <p:nvPr userDrawn="1"/>
        </p:nvGrpSpPr>
        <p:grpSpPr bwMode="auto">
          <a:xfrm>
            <a:off x="2503624" y="2543018"/>
            <a:ext cx="1641044" cy="1602663"/>
            <a:chOff x="0" y="0"/>
            <a:chExt cx="1387872" cy="1387872"/>
          </a:xfrm>
        </p:grpSpPr>
        <p:sp>
          <p:nvSpPr>
            <p:cNvPr id="9" name="同心圆 11"/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solidFill>
              <a:srgbClr val="E44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空心弧 12"/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1" name="文本框 19"/>
          <p:cNvSpPr>
            <a:spLocks noChangeArrowheads="1"/>
          </p:cNvSpPr>
          <p:nvPr userDrawn="1"/>
        </p:nvSpPr>
        <p:spPr bwMode="auto">
          <a:xfrm>
            <a:off x="2858240" y="2990114"/>
            <a:ext cx="956343" cy="69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7086" tIns="53545" rIns="107086" bIns="53545">
            <a:spAutoFit/>
          </a:bodyPr>
          <a:lstStyle/>
          <a:p>
            <a:pPr algn="ctr"/>
            <a:r>
              <a:rPr lang="en-US" sz="3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3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7378065" y="0"/>
            <a:ext cx="4813935" cy="685546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0" y="0"/>
            <a:ext cx="1325880" cy="1422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6" name="图片 15" descr="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5" name="图片 14" descr="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759450"/>
            <a:ext cx="12192000" cy="3683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7500"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" name="图片 12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10570"/>
            <a:ext cx="10976400" cy="683260"/>
          </a:xfrm>
        </p:spPr>
        <p:txBody>
          <a:bodyPr anchor="ctr">
            <a:normAutofit/>
          </a:bodyPr>
          <a:lstStyle>
            <a:lvl1pPr algn="ctr"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51388"/>
            <a:ext cx="2700000" cy="31369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52340"/>
            <a:ext cx="3960000" cy="311785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1388"/>
            <a:ext cx="2700000" cy="31369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208026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38735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10865966" y="-1"/>
            <a:ext cx="1326034" cy="14225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4813935" cy="68554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7378065" y="0"/>
            <a:ext cx="4813935" cy="685546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cap="all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23"/>
          <a:stretch>
            <a:fillRect/>
          </a:stretch>
        </p:blipFill>
        <p:spPr>
          <a:xfrm>
            <a:off x="-69307" y="2540"/>
            <a:ext cx="9451853" cy="6853084"/>
          </a:xfrm>
          <a:custGeom>
            <a:avLst/>
            <a:gdLst>
              <a:gd name="connsiteX0" fmla="*/ 0 w 9451853"/>
              <a:gd name="connsiteY0" fmla="*/ 0 h 6853084"/>
              <a:gd name="connsiteX1" fmla="*/ 9451853 w 9451853"/>
              <a:gd name="connsiteY1" fmla="*/ 0 h 6853084"/>
              <a:gd name="connsiteX2" fmla="*/ 9451853 w 9451853"/>
              <a:gd name="connsiteY2" fmla="*/ 6853084 h 6853084"/>
              <a:gd name="connsiteX3" fmla="*/ 0 w 9451853"/>
              <a:gd name="connsiteY3" fmla="*/ 6853084 h 685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1853" h="6853084">
                <a:moveTo>
                  <a:pt x="0" y="0"/>
                </a:moveTo>
                <a:lnTo>
                  <a:pt x="9451853" y="0"/>
                </a:lnTo>
                <a:lnTo>
                  <a:pt x="9451853" y="6853084"/>
                </a:lnTo>
                <a:lnTo>
                  <a:pt x="0" y="6853084"/>
                </a:lnTo>
                <a:close/>
              </a:path>
            </a:pathLst>
          </a:custGeom>
          <a:solidFill>
            <a:schemeClr val="tx2"/>
          </a:solidFill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4297178" y="1537343"/>
            <a:ext cx="7587343" cy="1806423"/>
          </a:xfrm>
        </p:spPr>
        <p:txBody>
          <a:bodyPr anchor="b">
            <a:normAutofit/>
          </a:bodyPr>
          <a:lstStyle>
            <a:lvl1pPr algn="ctr">
              <a:defRPr sz="72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4297178" y="3429000"/>
            <a:ext cx="7587344" cy="656735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1800" spc="0" baseline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>
            <a:off x="10620374" y="5178735"/>
            <a:ext cx="1571625" cy="16900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9375" y="0"/>
            <a:ext cx="12192485" cy="6858000"/>
            <a:chOff x="-9375" y="0"/>
            <a:chExt cx="12192485" cy="6858000"/>
          </a:xfrm>
          <a:solidFill>
            <a:schemeClr val="tx2"/>
          </a:solidFill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 l="-3"/>
            <a:stretch>
              <a:fillRect/>
            </a:stretch>
          </p:blipFill>
          <p:spPr>
            <a:xfrm>
              <a:off x="-9375" y="0"/>
              <a:ext cx="7694781" cy="6852920"/>
            </a:xfrm>
            <a:custGeom>
              <a:avLst/>
              <a:gdLst>
                <a:gd name="connsiteX0" fmla="*/ 0 w 7694781"/>
                <a:gd name="connsiteY0" fmla="*/ 0 h 6852920"/>
                <a:gd name="connsiteX1" fmla="*/ 7694781 w 7694781"/>
                <a:gd name="connsiteY1" fmla="*/ 0 h 6852920"/>
                <a:gd name="connsiteX2" fmla="*/ 7694781 w 7694781"/>
                <a:gd name="connsiteY2" fmla="*/ 6852920 h 6852920"/>
                <a:gd name="connsiteX3" fmla="*/ 0 w 7694781"/>
                <a:gd name="connsiteY3" fmla="*/ 6852920 h 685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4781" h="6852920">
                  <a:moveTo>
                    <a:pt x="0" y="0"/>
                  </a:moveTo>
                  <a:lnTo>
                    <a:pt x="7694781" y="0"/>
                  </a:lnTo>
                  <a:lnTo>
                    <a:pt x="7694781" y="6852920"/>
                  </a:lnTo>
                  <a:lnTo>
                    <a:pt x="0" y="6852920"/>
                  </a:lnTo>
                  <a:close/>
                </a:path>
              </a:pathLst>
            </a:custGeom>
            <a:grpFill/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308215" y="4445"/>
              <a:ext cx="4874895" cy="6853555"/>
            </a:xfrm>
            <a:custGeom>
              <a:avLst/>
              <a:gdLst>
                <a:gd name="connsiteX0" fmla="*/ 0 w 4874895"/>
                <a:gd name="connsiteY0" fmla="*/ 0 h 6853555"/>
                <a:gd name="connsiteX1" fmla="*/ 4874895 w 4874895"/>
                <a:gd name="connsiteY1" fmla="*/ 0 h 6853555"/>
                <a:gd name="connsiteX2" fmla="*/ 4874895 w 4874895"/>
                <a:gd name="connsiteY2" fmla="*/ 6853555 h 6853555"/>
                <a:gd name="connsiteX3" fmla="*/ 0 w 4874895"/>
                <a:gd name="connsiteY3" fmla="*/ 6853555 h 68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4895" h="6853555">
                  <a:moveTo>
                    <a:pt x="0" y="0"/>
                  </a:moveTo>
                  <a:lnTo>
                    <a:pt x="4874895" y="0"/>
                  </a:lnTo>
                  <a:lnTo>
                    <a:pt x="4874895" y="6853555"/>
                  </a:lnTo>
                  <a:lnTo>
                    <a:pt x="0" y="6853555"/>
                  </a:lnTo>
                  <a:close/>
                </a:path>
              </a:pathLst>
            </a:custGeom>
            <a:grpFill/>
          </p:spPr>
        </p:pic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"/>
            </p:custDataLst>
          </p:nvPr>
        </p:nvSpPr>
        <p:spPr>
          <a:xfrm>
            <a:off x="2373630" y="2777490"/>
            <a:ext cx="7597140" cy="1145540"/>
          </a:xfrm>
        </p:spPr>
        <p:txBody>
          <a:bodyPr anchor="b">
            <a:normAutofit/>
          </a:bodyPr>
          <a:lstStyle>
            <a:lvl1pPr algn="ctr">
              <a:defRPr sz="48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2373630" y="4015105"/>
            <a:ext cx="7597140" cy="1499870"/>
          </a:xfrm>
        </p:spPr>
        <p:txBody>
          <a:bodyPr>
            <a:normAutofit/>
          </a:bodyPr>
          <a:lstStyle>
            <a:lvl1pPr marL="0" indent="0" algn="ctr">
              <a:buNone/>
              <a:defRPr sz="18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>
            <a:off x="10620374" y="5178735"/>
            <a:ext cx="1571625" cy="16900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13"/>
          <p:cNvGrpSpPr/>
          <p:nvPr userDrawn="1"/>
        </p:nvGrpSpPr>
        <p:grpSpPr bwMode="auto">
          <a:xfrm>
            <a:off x="2516128" y="2530976"/>
            <a:ext cx="1641044" cy="1602663"/>
            <a:chOff x="0" y="0"/>
            <a:chExt cx="1387872" cy="1387872"/>
          </a:xfrm>
        </p:grpSpPr>
        <p:sp>
          <p:nvSpPr>
            <p:cNvPr id="11" name="同心圆 14"/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solidFill>
              <a:srgbClr val="029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空心弧 15"/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50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506"/>
                <a:gd name="G18" fmla="*/ 750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50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50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47 w 21600"/>
                <a:gd name="T15" fmla="*/ 10800 h 21600"/>
                <a:gd name="T16" fmla="*/ 10800 w 21600"/>
                <a:gd name="T17" fmla="*/ 3294 h 21600"/>
                <a:gd name="T18" fmla="*/ 19953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94" y="10800"/>
                  </a:moveTo>
                  <a:cubicBezTo>
                    <a:pt x="3294" y="6654"/>
                    <a:pt x="6654" y="3294"/>
                    <a:pt x="10800" y="3294"/>
                  </a:cubicBezTo>
                  <a:cubicBezTo>
                    <a:pt x="14945" y="3293"/>
                    <a:pt x="18305" y="6654"/>
                    <a:pt x="1830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4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3" name="文本框 19"/>
          <p:cNvSpPr>
            <a:spLocks noChangeArrowheads="1"/>
          </p:cNvSpPr>
          <p:nvPr userDrawn="1"/>
        </p:nvSpPr>
        <p:spPr bwMode="auto">
          <a:xfrm>
            <a:off x="2876089" y="3000622"/>
            <a:ext cx="956343" cy="69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7086" tIns="53545" rIns="107086" bIns="53545">
            <a:spAutoFit/>
          </a:bodyPr>
          <a:lstStyle/>
          <a:p>
            <a:pPr algn="ctr"/>
            <a:r>
              <a:rPr lang="en-US" sz="3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3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>
            <a:off x="10620374" y="5178735"/>
            <a:ext cx="1571625" cy="16900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36944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13461"/>
              <a:ext cx="12192000" cy="34454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36944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13461"/>
              <a:ext cx="12192000" cy="34454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36944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13461"/>
              <a:ext cx="12192000" cy="34454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all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cap="all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cap="all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cap="all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36944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13461"/>
              <a:ext cx="12192000" cy="34454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页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840" y="4135"/>
            <a:ext cx="9810160" cy="6853865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8829" y="1375320"/>
            <a:ext cx="7032172" cy="1854848"/>
          </a:xfrm>
        </p:spPr>
        <p:txBody>
          <a:bodyPr anchor="b">
            <a:normAutofit/>
          </a:bodyPr>
          <a:lstStyle>
            <a:lvl1pPr algn="dist">
              <a:defRPr sz="96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968829" y="3287483"/>
            <a:ext cx="7032172" cy="1342811"/>
          </a:xfrm>
        </p:spPr>
        <p:txBody>
          <a:bodyPr>
            <a:normAutofit/>
          </a:bodyPr>
          <a:lstStyle>
            <a:lvl1pPr marL="0" indent="0" algn="dist">
              <a:buNone/>
              <a:defRPr sz="4400" spc="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7378065" y="0"/>
            <a:ext cx="4813935" cy="685546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0" y="0"/>
            <a:ext cx="1325880" cy="1422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6" name="图片 15" descr="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9"/>
          <p:cNvGrpSpPr/>
          <p:nvPr userDrawn="1"/>
        </p:nvGrpSpPr>
        <p:grpSpPr bwMode="auto">
          <a:xfrm>
            <a:off x="2510295" y="2543017"/>
            <a:ext cx="1641044" cy="1602663"/>
            <a:chOff x="0" y="0"/>
            <a:chExt cx="1387872" cy="1387872"/>
          </a:xfrm>
        </p:grpSpPr>
        <p:sp>
          <p:nvSpPr>
            <p:cNvPr id="7" name="同心圆 11"/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solidFill>
              <a:srgbClr val="F47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空心弧 12"/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" name="文本框 19"/>
          <p:cNvSpPr>
            <a:spLocks noChangeArrowheads="1"/>
          </p:cNvSpPr>
          <p:nvPr userDrawn="1"/>
        </p:nvSpPr>
        <p:spPr bwMode="auto">
          <a:xfrm>
            <a:off x="2888919" y="3006620"/>
            <a:ext cx="956343" cy="69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7086" tIns="53545" rIns="107086" bIns="53545">
            <a:spAutoFit/>
          </a:bodyPr>
          <a:lstStyle/>
          <a:p>
            <a:pPr algn="ctr"/>
            <a:r>
              <a:rPr lang="en-US" sz="3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3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5" name="图片 14" descr="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759450"/>
            <a:ext cx="12192000" cy="3683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7500"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" name="图片 12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10570"/>
            <a:ext cx="10976400" cy="683260"/>
          </a:xfrm>
        </p:spPr>
        <p:txBody>
          <a:bodyPr anchor="ctr">
            <a:normAutofit/>
          </a:bodyPr>
          <a:lstStyle>
            <a:lvl1pPr algn="ctr"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51388"/>
            <a:ext cx="2700000" cy="31369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52340"/>
            <a:ext cx="3960000" cy="311785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1388"/>
            <a:ext cx="2700000" cy="31369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208026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38735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10865966" y="-1"/>
            <a:ext cx="1326034" cy="14225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4813935" cy="68554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7378065" y="0"/>
            <a:ext cx="4813935" cy="685546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cap="all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小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3"/>
          <p:cNvGrpSpPr/>
          <p:nvPr userDrawn="1"/>
        </p:nvGrpSpPr>
        <p:grpSpPr bwMode="auto">
          <a:xfrm>
            <a:off x="2516909" y="2530984"/>
            <a:ext cx="1641044" cy="1602663"/>
            <a:chOff x="0" y="0"/>
            <a:chExt cx="1387872" cy="1387872"/>
          </a:xfrm>
        </p:grpSpPr>
        <p:sp>
          <p:nvSpPr>
            <p:cNvPr id="6" name="同心圆 14"/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solidFill>
              <a:srgbClr val="015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空心弧 15"/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50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506"/>
                <a:gd name="G18" fmla="*/ 750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50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50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47 w 21600"/>
                <a:gd name="T15" fmla="*/ 10800 h 21600"/>
                <a:gd name="T16" fmla="*/ 10800 w 21600"/>
                <a:gd name="T17" fmla="*/ 3294 h 21600"/>
                <a:gd name="T18" fmla="*/ 19953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94" y="10800"/>
                  </a:moveTo>
                  <a:cubicBezTo>
                    <a:pt x="3294" y="6654"/>
                    <a:pt x="6654" y="3294"/>
                    <a:pt x="10800" y="3294"/>
                  </a:cubicBezTo>
                  <a:cubicBezTo>
                    <a:pt x="14945" y="3293"/>
                    <a:pt x="18305" y="6654"/>
                    <a:pt x="1830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4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" name="文本框 19"/>
          <p:cNvSpPr>
            <a:spLocks noChangeArrowheads="1"/>
          </p:cNvSpPr>
          <p:nvPr userDrawn="1"/>
        </p:nvSpPr>
        <p:spPr bwMode="auto">
          <a:xfrm>
            <a:off x="2865899" y="2978080"/>
            <a:ext cx="956343" cy="69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7086" tIns="53545" rIns="107086" bIns="53545">
            <a:spAutoFit/>
          </a:bodyPr>
          <a:lstStyle/>
          <a:p>
            <a:pPr algn="ctr"/>
            <a:r>
              <a:rPr lang="en-US" sz="3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3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-23"/>
          <a:stretch>
            <a:fillRect/>
          </a:stretch>
        </p:blipFill>
        <p:spPr>
          <a:xfrm>
            <a:off x="-69307" y="2540"/>
            <a:ext cx="9451853" cy="6853084"/>
          </a:xfrm>
          <a:custGeom>
            <a:avLst/>
            <a:gdLst>
              <a:gd name="connsiteX0" fmla="*/ 0 w 9451853"/>
              <a:gd name="connsiteY0" fmla="*/ 0 h 6853084"/>
              <a:gd name="connsiteX1" fmla="*/ 9451853 w 9451853"/>
              <a:gd name="connsiteY1" fmla="*/ 0 h 6853084"/>
              <a:gd name="connsiteX2" fmla="*/ 9451853 w 9451853"/>
              <a:gd name="connsiteY2" fmla="*/ 6853084 h 6853084"/>
              <a:gd name="connsiteX3" fmla="*/ 0 w 9451853"/>
              <a:gd name="connsiteY3" fmla="*/ 6853084 h 685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1853" h="6853084">
                <a:moveTo>
                  <a:pt x="0" y="0"/>
                </a:moveTo>
                <a:lnTo>
                  <a:pt x="9451853" y="0"/>
                </a:lnTo>
                <a:lnTo>
                  <a:pt x="9451853" y="6853084"/>
                </a:lnTo>
                <a:lnTo>
                  <a:pt x="0" y="6853084"/>
                </a:lnTo>
                <a:close/>
              </a:path>
            </a:pathLst>
          </a:custGeom>
          <a:solidFill>
            <a:schemeClr val="tx2"/>
          </a:solidFill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4297178" y="1537343"/>
            <a:ext cx="7587343" cy="1806423"/>
          </a:xfrm>
        </p:spPr>
        <p:txBody>
          <a:bodyPr anchor="b">
            <a:normAutofit/>
          </a:bodyPr>
          <a:lstStyle>
            <a:lvl1pPr algn="ctr">
              <a:defRPr sz="72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4297178" y="3429000"/>
            <a:ext cx="7587344" cy="656735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1800" spc="0" baseline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>
            <a:off x="10620374" y="5178735"/>
            <a:ext cx="1571625" cy="16900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5" Type="http://schemas.openxmlformats.org/officeDocument/2006/relationships/theme" Target="../theme/theme2.xml"/><Relationship Id="rId24" Type="http://schemas.openxmlformats.org/officeDocument/2006/relationships/tags" Target="../tags/tag141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slideLayout" Target="../slideLayouts/slideLayout9.xml"/><Relationship Id="rId19" Type="http://schemas.openxmlformats.org/officeDocument/2006/relationships/tags" Target="../tags/tag136.xml"/><Relationship Id="rId18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5" Type="http://schemas.openxmlformats.org/officeDocument/2006/relationships/theme" Target="../theme/theme3.xml"/><Relationship Id="rId24" Type="http://schemas.openxmlformats.org/officeDocument/2006/relationships/tags" Target="../tags/tag282.xml"/><Relationship Id="rId23" Type="http://schemas.openxmlformats.org/officeDocument/2006/relationships/tags" Target="../tags/tag281.xml"/><Relationship Id="rId22" Type="http://schemas.openxmlformats.org/officeDocument/2006/relationships/tags" Target="../tags/tag280.xml"/><Relationship Id="rId21" Type="http://schemas.openxmlformats.org/officeDocument/2006/relationships/tags" Target="../tags/tag279.xml"/><Relationship Id="rId20" Type="http://schemas.openxmlformats.org/officeDocument/2006/relationships/tags" Target="../tags/tag278.xml"/><Relationship Id="rId2" Type="http://schemas.openxmlformats.org/officeDocument/2006/relationships/slideLayout" Target="../slideLayouts/slideLayout27.xml"/><Relationship Id="rId19" Type="http://schemas.openxmlformats.org/officeDocument/2006/relationships/tags" Target="../tags/tag277.xml"/><Relationship Id="rId18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 userDrawn="1"/>
        </p:nvSpPr>
        <p:spPr>
          <a:xfrm>
            <a:off x="-63517" y="-25400"/>
            <a:ext cx="12326274" cy="630070"/>
          </a:xfrm>
          <a:custGeom>
            <a:avLst/>
            <a:gdLst/>
            <a:ahLst/>
            <a:cxnLst/>
            <a:rect l="l" t="t" r="r" b="b"/>
            <a:pathLst>
              <a:path w="11692879" h="630070">
                <a:moveTo>
                  <a:pt x="0" y="9016"/>
                </a:moveTo>
                <a:cubicBezTo>
                  <a:pt x="0" y="4036"/>
                  <a:pt x="4036" y="0"/>
                  <a:pt x="9016" y="0"/>
                </a:cubicBezTo>
                <a:lnTo>
                  <a:pt x="11683864" y="0"/>
                </a:lnTo>
                <a:cubicBezTo>
                  <a:pt x="11688843" y="0"/>
                  <a:pt x="11692879" y="4037"/>
                  <a:pt x="11692879" y="9016"/>
                </a:cubicBezTo>
                <a:lnTo>
                  <a:pt x="11692879" y="621054"/>
                </a:lnTo>
                <a:cubicBezTo>
                  <a:pt x="11692879" y="626033"/>
                  <a:pt x="11688843" y="630069"/>
                  <a:pt x="11683864" y="630070"/>
                </a:cubicBezTo>
                <a:lnTo>
                  <a:pt x="9016" y="630070"/>
                </a:lnTo>
                <a:cubicBezTo>
                  <a:pt x="6624" y="630070"/>
                  <a:pt x="4331" y="629120"/>
                  <a:pt x="2641" y="627429"/>
                </a:cubicBezTo>
                <a:cubicBezTo>
                  <a:pt x="950" y="625738"/>
                  <a:pt x="0" y="623445"/>
                  <a:pt x="0" y="621054"/>
                </a:cubicBezTo>
                <a:lnTo>
                  <a:pt x="0" y="9016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Freeform 3"/>
          <p:cNvSpPr/>
          <p:nvPr userDrawn="1"/>
        </p:nvSpPr>
        <p:spPr>
          <a:xfrm>
            <a:off x="-63390" y="-25400"/>
            <a:ext cx="9076762" cy="565647"/>
          </a:xfrm>
          <a:custGeom>
            <a:avLst/>
            <a:gdLst/>
            <a:ahLst/>
            <a:cxnLst/>
            <a:rect l="l" t="t" r="r" b="b"/>
            <a:pathLst>
              <a:path w="8117756" h="565647">
                <a:moveTo>
                  <a:pt x="0" y="8303"/>
                </a:moveTo>
                <a:cubicBezTo>
                  <a:pt x="0" y="3718"/>
                  <a:pt x="3718" y="0"/>
                  <a:pt x="8303" y="0"/>
                </a:cubicBezTo>
                <a:lnTo>
                  <a:pt x="8109452" y="0"/>
                </a:lnTo>
                <a:cubicBezTo>
                  <a:pt x="8114038" y="0"/>
                  <a:pt x="8117756" y="3718"/>
                  <a:pt x="8117756" y="8303"/>
                </a:cubicBezTo>
                <a:lnTo>
                  <a:pt x="8117756" y="557344"/>
                </a:lnTo>
                <a:cubicBezTo>
                  <a:pt x="8117756" y="561930"/>
                  <a:pt x="8114038" y="565647"/>
                  <a:pt x="8109452" y="565647"/>
                </a:cubicBezTo>
                <a:lnTo>
                  <a:pt x="8303" y="565647"/>
                </a:lnTo>
                <a:cubicBezTo>
                  <a:pt x="6101" y="565647"/>
                  <a:pt x="3989" y="564772"/>
                  <a:pt x="2432" y="563215"/>
                </a:cubicBezTo>
                <a:cubicBezTo>
                  <a:pt x="875" y="561658"/>
                  <a:pt x="0" y="559546"/>
                  <a:pt x="0" y="557344"/>
                </a:cubicBezTo>
                <a:lnTo>
                  <a:pt x="0" y="8303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solidFill>
              <a:srgbClr val="015672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" name="Freeform 12"/>
          <p:cNvSpPr/>
          <p:nvPr userDrawn="1"/>
        </p:nvSpPr>
        <p:spPr>
          <a:xfrm>
            <a:off x="11495313" y="2"/>
            <a:ext cx="767443" cy="538842"/>
          </a:xfrm>
          <a:custGeom>
            <a:avLst/>
            <a:gdLst/>
            <a:ahLst/>
            <a:cxnLst/>
            <a:rect l="l" t="t" r="r" b="b"/>
            <a:pathLst>
              <a:path w="1439734" h="565455">
                <a:moveTo>
                  <a:pt x="0" y="8289"/>
                </a:moveTo>
                <a:cubicBezTo>
                  <a:pt x="0" y="6091"/>
                  <a:pt x="873" y="3982"/>
                  <a:pt x="2428" y="2428"/>
                </a:cubicBezTo>
                <a:cubicBezTo>
                  <a:pt x="3982" y="873"/>
                  <a:pt x="6091" y="0"/>
                  <a:pt x="8289" y="0"/>
                </a:cubicBezTo>
                <a:lnTo>
                  <a:pt x="1431445" y="0"/>
                </a:lnTo>
                <a:cubicBezTo>
                  <a:pt x="1433643" y="0"/>
                  <a:pt x="1435752" y="873"/>
                  <a:pt x="1437306" y="2428"/>
                </a:cubicBezTo>
                <a:cubicBezTo>
                  <a:pt x="1438861" y="3982"/>
                  <a:pt x="1439734" y="6091"/>
                  <a:pt x="1439734" y="8289"/>
                </a:cubicBezTo>
                <a:lnTo>
                  <a:pt x="1439734" y="557166"/>
                </a:lnTo>
                <a:cubicBezTo>
                  <a:pt x="1439734" y="559364"/>
                  <a:pt x="1438861" y="561473"/>
                  <a:pt x="1437306" y="563027"/>
                </a:cubicBezTo>
                <a:cubicBezTo>
                  <a:pt x="1435752" y="564582"/>
                  <a:pt x="1433643" y="565455"/>
                  <a:pt x="1431445" y="565455"/>
                </a:cubicBezTo>
                <a:lnTo>
                  <a:pt x="8289" y="565455"/>
                </a:lnTo>
                <a:cubicBezTo>
                  <a:pt x="6091" y="565455"/>
                  <a:pt x="3982" y="564582"/>
                  <a:pt x="2428" y="563027"/>
                </a:cubicBezTo>
                <a:cubicBezTo>
                  <a:pt x="873" y="561473"/>
                  <a:pt x="0" y="559364"/>
                  <a:pt x="0" y="557166"/>
                </a:cubicBezTo>
                <a:lnTo>
                  <a:pt x="0" y="828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solidFill>
              <a:srgbClr val="015672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" name="Freeform 3"/>
          <p:cNvSpPr/>
          <p:nvPr userDrawn="1"/>
        </p:nvSpPr>
        <p:spPr>
          <a:xfrm>
            <a:off x="-63517" y="6653893"/>
            <a:ext cx="12326274" cy="204107"/>
          </a:xfrm>
          <a:custGeom>
            <a:avLst/>
            <a:gdLst/>
            <a:ahLst/>
            <a:cxnLst/>
            <a:rect l="l" t="t" r="r" b="b"/>
            <a:pathLst>
              <a:path w="8117756" h="565647">
                <a:moveTo>
                  <a:pt x="0" y="8303"/>
                </a:moveTo>
                <a:cubicBezTo>
                  <a:pt x="0" y="3718"/>
                  <a:pt x="3718" y="0"/>
                  <a:pt x="8303" y="0"/>
                </a:cubicBezTo>
                <a:lnTo>
                  <a:pt x="8109452" y="0"/>
                </a:lnTo>
                <a:cubicBezTo>
                  <a:pt x="8114038" y="0"/>
                  <a:pt x="8117756" y="3718"/>
                  <a:pt x="8117756" y="8303"/>
                </a:cubicBezTo>
                <a:lnTo>
                  <a:pt x="8117756" y="557344"/>
                </a:lnTo>
                <a:cubicBezTo>
                  <a:pt x="8117756" y="561930"/>
                  <a:pt x="8114038" y="565647"/>
                  <a:pt x="8109452" y="565647"/>
                </a:cubicBezTo>
                <a:lnTo>
                  <a:pt x="8303" y="565647"/>
                </a:lnTo>
                <a:cubicBezTo>
                  <a:pt x="6101" y="565647"/>
                  <a:pt x="3989" y="564772"/>
                  <a:pt x="2432" y="563215"/>
                </a:cubicBezTo>
                <a:cubicBezTo>
                  <a:pt x="875" y="561658"/>
                  <a:pt x="0" y="559546"/>
                  <a:pt x="0" y="557344"/>
                </a:cubicBezTo>
                <a:lnTo>
                  <a:pt x="0" y="8303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solidFill>
              <a:srgbClr val="015672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2" name="图片 1" descr="启航LOGO定稿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215755" y="19685"/>
            <a:ext cx="1765300" cy="5302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3.xml"/><Relationship Id="rId5" Type="http://schemas.openxmlformats.org/officeDocument/2006/relationships/tags" Target="../tags/tag285.xml"/><Relationship Id="rId4" Type="http://schemas.openxmlformats.org/officeDocument/2006/relationships/image" Target="../media/image10.png"/><Relationship Id="rId3" Type="http://schemas.openxmlformats.org/officeDocument/2006/relationships/tags" Target="../tags/tag284.xml"/><Relationship Id="rId2" Type="http://schemas.openxmlformats.org/officeDocument/2006/relationships/image" Target="../media/image4.png"/><Relationship Id="rId1" Type="http://schemas.openxmlformats.org/officeDocument/2006/relationships/tags" Target="../tags/tag283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tags" Target="../tags/tag309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Relationship Id="rId3" Type="http://schemas.openxmlformats.org/officeDocument/2006/relationships/tags" Target="../tags/tag308.xml"/><Relationship Id="rId2" Type="http://schemas.openxmlformats.org/officeDocument/2006/relationships/image" Target="../media/image4.png"/><Relationship Id="rId1" Type="http://schemas.openxmlformats.org/officeDocument/2006/relationships/tags" Target="../tags/tag30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11.xml"/><Relationship Id="rId2" Type="http://schemas.openxmlformats.org/officeDocument/2006/relationships/image" Target="../media/image24.jpeg"/><Relationship Id="rId1" Type="http://schemas.openxmlformats.org/officeDocument/2006/relationships/tags" Target="../tags/tag3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13.xml"/><Relationship Id="rId1" Type="http://schemas.openxmlformats.org/officeDocument/2006/relationships/tags" Target="../tags/tag31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317.xml"/><Relationship Id="rId7" Type="http://schemas.openxmlformats.org/officeDocument/2006/relationships/image" Target="NULL" TargetMode="External"/><Relationship Id="rId6" Type="http://schemas.openxmlformats.org/officeDocument/2006/relationships/image" Target="../media/image25.png"/><Relationship Id="rId5" Type="http://schemas.openxmlformats.org/officeDocument/2006/relationships/tags" Target="../tags/tag316.xml"/><Relationship Id="rId4" Type="http://schemas.openxmlformats.org/officeDocument/2006/relationships/image" Target="../media/image10.png"/><Relationship Id="rId3" Type="http://schemas.openxmlformats.org/officeDocument/2006/relationships/tags" Target="../tags/tag315.xml"/><Relationship Id="rId2" Type="http://schemas.openxmlformats.org/officeDocument/2006/relationships/image" Target="../media/image4.png"/><Relationship Id="rId1" Type="http://schemas.openxmlformats.org/officeDocument/2006/relationships/tags" Target="../tags/tag3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tags" Target="../tags/tag320.xml"/><Relationship Id="rId6" Type="http://schemas.openxmlformats.org/officeDocument/2006/relationships/image" Target="NUL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0.png"/><Relationship Id="rId3" Type="http://schemas.openxmlformats.org/officeDocument/2006/relationships/tags" Target="../tags/tag319.xml"/><Relationship Id="rId2" Type="http://schemas.openxmlformats.org/officeDocument/2006/relationships/image" Target="../media/image4.png"/><Relationship Id="rId1" Type="http://schemas.openxmlformats.org/officeDocument/2006/relationships/tags" Target="../tags/tag31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324.xml"/><Relationship Id="rId7" Type="http://schemas.openxmlformats.org/officeDocument/2006/relationships/image" Target="NULL" TargetMode="External"/><Relationship Id="rId6" Type="http://schemas.openxmlformats.org/officeDocument/2006/relationships/image" Target="../media/image15.png"/><Relationship Id="rId5" Type="http://schemas.openxmlformats.org/officeDocument/2006/relationships/tags" Target="../tags/tag323.xml"/><Relationship Id="rId4" Type="http://schemas.openxmlformats.org/officeDocument/2006/relationships/image" Target="../media/image10.png"/><Relationship Id="rId3" Type="http://schemas.openxmlformats.org/officeDocument/2006/relationships/tags" Target="../tags/tag322.xml"/><Relationship Id="rId2" Type="http://schemas.openxmlformats.org/officeDocument/2006/relationships/image" Target="../media/image4.png"/><Relationship Id="rId1" Type="http://schemas.openxmlformats.org/officeDocument/2006/relationships/tags" Target="../tags/tag32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image" Target="../media/image10.png"/><Relationship Id="rId3" Type="http://schemas.openxmlformats.org/officeDocument/2006/relationships/tags" Target="../tags/tag326.xml"/><Relationship Id="rId2" Type="http://schemas.openxmlformats.org/officeDocument/2006/relationships/image" Target="../media/image4.png"/><Relationship Id="rId1" Type="http://schemas.openxmlformats.org/officeDocument/2006/relationships/tags" Target="../tags/tag32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image" Target="../media/image10.png"/><Relationship Id="rId3" Type="http://schemas.openxmlformats.org/officeDocument/2006/relationships/tags" Target="../tags/tag330.xml"/><Relationship Id="rId2" Type="http://schemas.openxmlformats.org/officeDocument/2006/relationships/image" Target="../media/image4.png"/><Relationship Id="rId1" Type="http://schemas.openxmlformats.org/officeDocument/2006/relationships/tags" Target="../tags/tag3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tags" Target="../tags/tag335.xml"/><Relationship Id="rId6" Type="http://schemas.openxmlformats.org/officeDocument/2006/relationships/image" Target="NULL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10.png"/><Relationship Id="rId3" Type="http://schemas.openxmlformats.org/officeDocument/2006/relationships/tags" Target="../tags/tag334.xml"/><Relationship Id="rId2" Type="http://schemas.openxmlformats.org/officeDocument/2006/relationships/image" Target="../media/image4.png"/><Relationship Id="rId1" Type="http://schemas.openxmlformats.org/officeDocument/2006/relationships/tags" Target="../tags/tag333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338.xml"/><Relationship Id="rId4" Type="http://schemas.openxmlformats.org/officeDocument/2006/relationships/image" Target="../media/image10.png"/><Relationship Id="rId3" Type="http://schemas.openxmlformats.org/officeDocument/2006/relationships/tags" Target="../tags/tag337.xml"/><Relationship Id="rId2" Type="http://schemas.openxmlformats.org/officeDocument/2006/relationships/image" Target="../media/image4.png"/><Relationship Id="rId1" Type="http://schemas.openxmlformats.org/officeDocument/2006/relationships/tags" Target="../tags/tag33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image" Target="NULL" TargetMode="External"/><Relationship Id="rId7" Type="http://schemas.openxmlformats.org/officeDocument/2006/relationships/image" Target="../media/image14.png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Relationship Id="rId3" Type="http://schemas.openxmlformats.org/officeDocument/2006/relationships/tags" Target="../tags/tag287.xml"/><Relationship Id="rId2" Type="http://schemas.openxmlformats.org/officeDocument/2006/relationships/image" Target="../media/image4.png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32.xml"/><Relationship Id="rId1" Type="http://schemas.openxmlformats.org/officeDocument/2006/relationships/tags" Target="../tags/tag286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image" Target="../media/image10.png"/><Relationship Id="rId3" Type="http://schemas.openxmlformats.org/officeDocument/2006/relationships/tags" Target="../tags/tag340.xml"/><Relationship Id="rId2" Type="http://schemas.openxmlformats.org/officeDocument/2006/relationships/image" Target="../media/image4.png"/><Relationship Id="rId1" Type="http://schemas.openxmlformats.org/officeDocument/2006/relationships/tags" Target="../tags/tag33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image" Target="../media/image10.png"/><Relationship Id="rId3" Type="http://schemas.openxmlformats.org/officeDocument/2006/relationships/tags" Target="../tags/tag344.xml"/><Relationship Id="rId2" Type="http://schemas.openxmlformats.org/officeDocument/2006/relationships/image" Target="../media/image4.png"/><Relationship Id="rId1" Type="http://schemas.openxmlformats.org/officeDocument/2006/relationships/tags" Target="../tags/tag3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tags" Target="../tags/tag349.xml"/><Relationship Id="rId6" Type="http://schemas.openxmlformats.org/officeDocument/2006/relationships/image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0.png"/><Relationship Id="rId3" Type="http://schemas.openxmlformats.org/officeDocument/2006/relationships/tags" Target="../tags/tag348.xml"/><Relationship Id="rId2" Type="http://schemas.openxmlformats.org/officeDocument/2006/relationships/image" Target="../media/image4.png"/><Relationship Id="rId1" Type="http://schemas.openxmlformats.org/officeDocument/2006/relationships/tags" Target="../tags/tag34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tags" Target="../tags/tag352.xml"/><Relationship Id="rId6" Type="http://schemas.openxmlformats.org/officeDocument/2006/relationships/image" Target="NUL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10.png"/><Relationship Id="rId3" Type="http://schemas.openxmlformats.org/officeDocument/2006/relationships/tags" Target="../tags/tag351.xml"/><Relationship Id="rId2" Type="http://schemas.openxmlformats.org/officeDocument/2006/relationships/image" Target="../media/image4.png"/><Relationship Id="rId1" Type="http://schemas.openxmlformats.org/officeDocument/2006/relationships/tags" Target="../tags/tag350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355.xml"/><Relationship Id="rId4" Type="http://schemas.openxmlformats.org/officeDocument/2006/relationships/image" Target="../media/image10.png"/><Relationship Id="rId3" Type="http://schemas.openxmlformats.org/officeDocument/2006/relationships/tags" Target="../tags/tag354.xml"/><Relationship Id="rId2" Type="http://schemas.openxmlformats.org/officeDocument/2006/relationships/image" Target="../media/image4.png"/><Relationship Id="rId1" Type="http://schemas.openxmlformats.org/officeDocument/2006/relationships/tags" Target="../tags/tag35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359.xml"/><Relationship Id="rId7" Type="http://schemas.openxmlformats.org/officeDocument/2006/relationships/image" Target="NULL" TargetMode="External"/><Relationship Id="rId6" Type="http://schemas.openxmlformats.org/officeDocument/2006/relationships/image" Target="../media/image29.png"/><Relationship Id="rId5" Type="http://schemas.openxmlformats.org/officeDocument/2006/relationships/tags" Target="../tags/tag358.xml"/><Relationship Id="rId4" Type="http://schemas.openxmlformats.org/officeDocument/2006/relationships/image" Target="../media/image10.png"/><Relationship Id="rId3" Type="http://schemas.openxmlformats.org/officeDocument/2006/relationships/tags" Target="../tags/tag357.xml"/><Relationship Id="rId2" Type="http://schemas.openxmlformats.org/officeDocument/2006/relationships/image" Target="../media/image4.png"/><Relationship Id="rId1" Type="http://schemas.openxmlformats.org/officeDocument/2006/relationships/tags" Target="../tags/tag356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image" Target="../media/image10.png"/><Relationship Id="rId3" Type="http://schemas.openxmlformats.org/officeDocument/2006/relationships/tags" Target="../tags/tag361.xml"/><Relationship Id="rId2" Type="http://schemas.openxmlformats.org/officeDocument/2006/relationships/image" Target="../media/image4.png"/><Relationship Id="rId1" Type="http://schemas.openxmlformats.org/officeDocument/2006/relationships/tags" Target="../tags/tag360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67.xml"/><Relationship Id="rId5" Type="http://schemas.openxmlformats.org/officeDocument/2006/relationships/tags" Target="../tags/tag366.xml"/><Relationship Id="rId4" Type="http://schemas.openxmlformats.org/officeDocument/2006/relationships/image" Target="../media/image10.png"/><Relationship Id="rId3" Type="http://schemas.openxmlformats.org/officeDocument/2006/relationships/tags" Target="../tags/tag365.xml"/><Relationship Id="rId2" Type="http://schemas.openxmlformats.org/officeDocument/2006/relationships/image" Target="../media/image4.png"/><Relationship Id="rId1" Type="http://schemas.openxmlformats.org/officeDocument/2006/relationships/tags" Target="../tags/tag36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71.xml"/><Relationship Id="rId5" Type="http://schemas.openxmlformats.org/officeDocument/2006/relationships/tags" Target="../tags/tag370.xml"/><Relationship Id="rId4" Type="http://schemas.openxmlformats.org/officeDocument/2006/relationships/image" Target="../media/image10.png"/><Relationship Id="rId3" Type="http://schemas.openxmlformats.org/officeDocument/2006/relationships/tags" Target="../tags/tag369.xml"/><Relationship Id="rId2" Type="http://schemas.openxmlformats.org/officeDocument/2006/relationships/image" Target="../media/image4.png"/><Relationship Id="rId1" Type="http://schemas.openxmlformats.org/officeDocument/2006/relationships/tags" Target="../tags/tag36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290.xml"/><Relationship Id="rId1" Type="http://schemas.openxmlformats.org/officeDocument/2006/relationships/tags" Target="../tags/tag289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374.xml"/><Relationship Id="rId4" Type="http://schemas.openxmlformats.org/officeDocument/2006/relationships/image" Target="../media/image30.png"/><Relationship Id="rId3" Type="http://schemas.openxmlformats.org/officeDocument/2006/relationships/tags" Target="../tags/tag373.xml"/><Relationship Id="rId2" Type="http://schemas.openxmlformats.org/officeDocument/2006/relationships/image" Target="../media/image4.png"/><Relationship Id="rId1" Type="http://schemas.openxmlformats.org/officeDocument/2006/relationships/tags" Target="../tags/tag372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378.xml"/><Relationship Id="rId8" Type="http://schemas.openxmlformats.org/officeDocument/2006/relationships/image" Target="../media/image32.png"/><Relationship Id="rId7" Type="http://schemas.openxmlformats.org/officeDocument/2006/relationships/image" Target="NULL" TargetMode="External"/><Relationship Id="rId6" Type="http://schemas.openxmlformats.org/officeDocument/2006/relationships/image" Target="../media/image31.png"/><Relationship Id="rId5" Type="http://schemas.openxmlformats.org/officeDocument/2006/relationships/tags" Target="../tags/tag377.xml"/><Relationship Id="rId4" Type="http://schemas.openxmlformats.org/officeDocument/2006/relationships/image" Target="../media/image10.png"/><Relationship Id="rId3" Type="http://schemas.openxmlformats.org/officeDocument/2006/relationships/tags" Target="../tags/tag376.xml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375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image" Target="../media/image10.png"/><Relationship Id="rId3" Type="http://schemas.openxmlformats.org/officeDocument/2006/relationships/tags" Target="../tags/tag380.xml"/><Relationship Id="rId2" Type="http://schemas.openxmlformats.org/officeDocument/2006/relationships/image" Target="../media/image4.png"/><Relationship Id="rId1" Type="http://schemas.openxmlformats.org/officeDocument/2006/relationships/tags" Target="../tags/tag37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84.xml"/><Relationship Id="rId1" Type="http://schemas.openxmlformats.org/officeDocument/2006/relationships/tags" Target="../tags/tag383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388.xml"/><Relationship Id="rId7" Type="http://schemas.openxmlformats.org/officeDocument/2006/relationships/tags" Target="../tags/tag387.xml"/><Relationship Id="rId6" Type="http://schemas.openxmlformats.org/officeDocument/2006/relationships/image" Target="NULL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10.png"/><Relationship Id="rId3" Type="http://schemas.openxmlformats.org/officeDocument/2006/relationships/tags" Target="../tags/tag386.xml"/><Relationship Id="rId2" Type="http://schemas.openxmlformats.org/officeDocument/2006/relationships/image" Target="../media/image4.png"/><Relationship Id="rId1" Type="http://schemas.openxmlformats.org/officeDocument/2006/relationships/tags" Target="../tags/tag385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image" Target="../media/image10.png"/><Relationship Id="rId3" Type="http://schemas.openxmlformats.org/officeDocument/2006/relationships/tags" Target="../tags/tag390.xml"/><Relationship Id="rId2" Type="http://schemas.openxmlformats.org/officeDocument/2006/relationships/image" Target="../media/image4.png"/><Relationship Id="rId1" Type="http://schemas.openxmlformats.org/officeDocument/2006/relationships/tags" Target="../tags/tag389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image" Target="../media/image10.png"/><Relationship Id="rId3" Type="http://schemas.openxmlformats.org/officeDocument/2006/relationships/tags" Target="../tags/tag394.xml"/><Relationship Id="rId2" Type="http://schemas.openxmlformats.org/officeDocument/2006/relationships/image" Target="../media/image4.png"/><Relationship Id="rId1" Type="http://schemas.openxmlformats.org/officeDocument/2006/relationships/tags" Target="../tags/tag393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image" Target="../media/image10.png"/><Relationship Id="rId3" Type="http://schemas.openxmlformats.org/officeDocument/2006/relationships/tags" Target="../tags/tag398.xml"/><Relationship Id="rId2" Type="http://schemas.openxmlformats.org/officeDocument/2006/relationships/image" Target="../media/image4.png"/><Relationship Id="rId1" Type="http://schemas.openxmlformats.org/officeDocument/2006/relationships/tags" Target="../tags/tag39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403.xml"/><Relationship Id="rId7" Type="http://schemas.openxmlformats.org/officeDocument/2006/relationships/image" Target="../media/image34.png"/><Relationship Id="rId6" Type="http://schemas.openxmlformats.org/officeDocument/2006/relationships/image" Target="NULL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10.png"/><Relationship Id="rId3" Type="http://schemas.openxmlformats.org/officeDocument/2006/relationships/tags" Target="../tags/tag402.xml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40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293.xml"/><Relationship Id="rId7" Type="http://schemas.openxmlformats.org/officeDocument/2006/relationships/image" Target="../media/image16.png"/><Relationship Id="rId6" Type="http://schemas.openxmlformats.org/officeDocument/2006/relationships/image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0.png"/><Relationship Id="rId3" Type="http://schemas.openxmlformats.org/officeDocument/2006/relationships/tags" Target="../tags/tag292.xml"/><Relationship Id="rId2" Type="http://schemas.openxmlformats.org/officeDocument/2006/relationships/image" Target="../media/image4.png"/><Relationship Id="rId1" Type="http://schemas.openxmlformats.org/officeDocument/2006/relationships/tags" Target="../tags/tag291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406.xml"/><Relationship Id="rId7" Type="http://schemas.openxmlformats.org/officeDocument/2006/relationships/image" Target="../media/image35.png"/><Relationship Id="rId6" Type="http://schemas.openxmlformats.org/officeDocument/2006/relationships/image" Target="NULL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10.png"/><Relationship Id="rId3" Type="http://schemas.openxmlformats.org/officeDocument/2006/relationships/tags" Target="../tags/tag405.xml"/><Relationship Id="rId2" Type="http://schemas.openxmlformats.org/officeDocument/2006/relationships/image" Target="../media/image4.png"/><Relationship Id="rId1" Type="http://schemas.openxmlformats.org/officeDocument/2006/relationships/tags" Target="../tags/tag40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tags" Target="../tags/tag409.xml"/><Relationship Id="rId6" Type="http://schemas.openxmlformats.org/officeDocument/2006/relationships/image" Target="NUL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10.png"/><Relationship Id="rId3" Type="http://schemas.openxmlformats.org/officeDocument/2006/relationships/tags" Target="../tags/tag408.xml"/><Relationship Id="rId2" Type="http://schemas.openxmlformats.org/officeDocument/2006/relationships/image" Target="../media/image4.png"/><Relationship Id="rId1" Type="http://schemas.openxmlformats.org/officeDocument/2006/relationships/tags" Target="../tags/tag40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411.xml"/><Relationship Id="rId1" Type="http://schemas.openxmlformats.org/officeDocument/2006/relationships/tags" Target="../tags/tag41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tags" Target="../tags/tag296.xml"/><Relationship Id="rId7" Type="http://schemas.openxmlformats.org/officeDocument/2006/relationships/image" Target="../media/image17.png"/><Relationship Id="rId6" Type="http://schemas.openxmlformats.org/officeDocument/2006/relationships/image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0.png"/><Relationship Id="rId3" Type="http://schemas.openxmlformats.org/officeDocument/2006/relationships/tags" Target="../tags/tag295.xml"/><Relationship Id="rId2" Type="http://schemas.openxmlformats.org/officeDocument/2006/relationships/image" Target="../media/image4.png"/><Relationship Id="rId1" Type="http://schemas.openxmlformats.org/officeDocument/2006/relationships/tags" Target="../tags/tag29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297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tags" Target="../tags/tag30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Relationship Id="rId3" Type="http://schemas.openxmlformats.org/officeDocument/2006/relationships/tags" Target="../tags/tag299.xml"/><Relationship Id="rId2" Type="http://schemas.openxmlformats.org/officeDocument/2006/relationships/image" Target="../media/image4.png"/><Relationship Id="rId1" Type="http://schemas.openxmlformats.org/officeDocument/2006/relationships/tags" Target="../tags/tag29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03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Relationship Id="rId3" Type="http://schemas.openxmlformats.org/officeDocument/2006/relationships/tags" Target="../tags/tag302.xml"/><Relationship Id="rId2" Type="http://schemas.openxmlformats.org/officeDocument/2006/relationships/image" Target="../media/image4.png"/><Relationship Id="rId1" Type="http://schemas.openxmlformats.org/officeDocument/2006/relationships/tags" Target="../tags/tag30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306.xml"/><Relationship Id="rId7" Type="http://schemas.openxmlformats.org/officeDocument/2006/relationships/image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Relationship Id="rId3" Type="http://schemas.openxmlformats.org/officeDocument/2006/relationships/tags" Target="../tags/tag305.xml"/><Relationship Id="rId2" Type="http://schemas.openxmlformats.org/officeDocument/2006/relationships/image" Target="../media/image4.png"/><Relationship Id="rId1" Type="http://schemas.openxmlformats.org/officeDocument/2006/relationships/tags" Target="../tags/tag3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70" y="-424830"/>
            <a:ext cx="9144000" cy="2386800"/>
          </a:xfrm>
        </p:spPr>
        <p:txBody>
          <a:bodyPr/>
          <a:p>
            <a:r>
              <a:rPr lang="zh-CN" altLang="en-US"/>
              <a:t>第七讲</a:t>
            </a:r>
            <a:endParaRPr lang="zh-CN" altLang="en-US"/>
          </a:p>
        </p:txBody>
      </p:sp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132965" y="1500505"/>
            <a:ext cx="894651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4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中国古代科学技术与思想文化（一）</a:t>
            </a:r>
            <a:endParaRPr lang="zh-CN" altLang="en-US" sz="4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0705" y="2931160"/>
            <a:ext cx="46297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400" b="1"/>
              <a:t>一、中国古代的科学技术</a:t>
            </a:r>
            <a:endParaRPr lang="zh-CN" altLang="en-US" sz="2400" b="1"/>
          </a:p>
          <a:p>
            <a:pPr>
              <a:lnSpc>
                <a:spcPct val="200000"/>
              </a:lnSpc>
            </a:pPr>
            <a:r>
              <a:rPr lang="zh-CN" altLang="en-US" sz="2400" b="1"/>
              <a:t>二、中国古代的思想</a:t>
            </a:r>
            <a:endParaRPr lang="zh-CN" altLang="en-US" sz="2400" b="1"/>
          </a:p>
          <a:p>
            <a:pPr>
              <a:lnSpc>
                <a:spcPct val="200000"/>
              </a:lnSpc>
            </a:pPr>
            <a:r>
              <a:rPr lang="zh-CN" altLang="en-US" sz="2400" b="1"/>
              <a:t>三、中国古代的文化</a:t>
            </a:r>
            <a:endParaRPr lang="zh-CN" altLang="en-US" sz="2400" b="1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" y="912495"/>
            <a:ext cx="11989435" cy="5615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84830" y="845185"/>
            <a:ext cx="110426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明成祖</a:t>
            </a:r>
            <a:endParaRPr lang="zh-CN" altLang="en-US" sz="2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728345" y="62230"/>
            <a:ext cx="554418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(一)中国古代的重大科技成就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425430" y="2004060"/>
            <a:ext cx="1588135" cy="3613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576195" y="2418715"/>
            <a:ext cx="1771650" cy="3613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bldLvl="0" animBg="1"/>
      <p:bldP spid="2" grpId="1" animBg="1"/>
      <p:bldP spid="4" grpId="0" bldLvl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728980" y="99060"/>
            <a:ext cx="209169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(二)四大发明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467360" y="1691640"/>
          <a:ext cx="11932285" cy="6597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155"/>
                <a:gridCol w="9671050"/>
                <a:gridCol w="981710"/>
              </a:tblGrid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发明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概况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对世界的影响</a:t>
                      </a:r>
                      <a:endParaRPr 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88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造纸术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(1)背景：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纸问世前，人们的主要书写材料为竹木简和帛，使用起来受到限制。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(2)发展历程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①发明：___________人们就懂得造纸基本方法(世界最早，但质量差、产量低)。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②改进：东汉</a:t>
                      </a:r>
                      <a:r>
                        <a:rPr lang="en-US" sz="1800" b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湖南耒阳人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_______</a:t>
                      </a:r>
                      <a:r>
                        <a:rPr lang="en-US" sz="1800" b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改进造纸术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，用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树皮、麻头、破布、旧渔网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等材料制成植物纤维纸，它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原料易得、质轻价廉、易于推广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，被称为“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蔡侯纸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”，这样纸逐渐取代简帛，成为人们广泛使用的书写材料，也便利了典籍的流传。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(3)传播：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4世纪传入朝鲜；7世纪传入日本；8世纪传入阿拉伯国家；12世纪传入欧洲和非洲，世界各国的造纸术大都是从中国流传过去的。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(4)意义：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纸的使用日益普遍，成为人们广泛使用的书写材料，对社会历史的记载和保存，对文化思想的交流与传播，发挥了极其重要的作用 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大大促进了文化的普及与　推广　　　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3260725" y="2501900"/>
            <a:ext cx="1468755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西汉早期</a:t>
            </a:r>
            <a:endParaRPr lang="en-US" altLang="zh-CN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67760" y="2995930"/>
            <a:ext cx="704850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蔡伦</a:t>
            </a:r>
            <a:endParaRPr lang="en-US" altLang="zh-CN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55235" y="516255"/>
            <a:ext cx="4551680" cy="2064385"/>
            <a:chOff x="7961" y="813"/>
            <a:chExt cx="7168" cy="3251"/>
          </a:xfrm>
        </p:grpSpPr>
        <p:sp>
          <p:nvSpPr>
            <p:cNvPr id="6" name="圆角矩形标注 5"/>
            <p:cNvSpPr/>
            <p:nvPr/>
          </p:nvSpPr>
          <p:spPr>
            <a:xfrm>
              <a:off x="7961" y="813"/>
              <a:ext cx="7169" cy="3127"/>
            </a:xfrm>
            <a:prstGeom prst="wedgeRoundRectCallout">
              <a:avLst>
                <a:gd name="adj1" fmla="val -37078"/>
                <a:gd name="adj2" fmla="val 76830"/>
                <a:gd name="adj3" fmla="val 16667"/>
              </a:avLst>
            </a:prstGeom>
            <a:gradFill>
              <a:gsLst>
                <a:gs pos="50000">
                  <a:srgbClr val="F9E397"/>
                </a:gs>
                <a:gs pos="0">
                  <a:srgbClr val="F9EBB8"/>
                </a:gs>
                <a:gs pos="100000">
                  <a:srgbClr val="F8DB75"/>
                </a:gs>
              </a:gsLst>
              <a:lin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1" name="图片 100"/>
            <p:cNvPicPr/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82" y="906"/>
              <a:ext cx="3516" cy="315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11667" y="1336"/>
              <a:ext cx="3267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/>
                <a:t>七上教材</a:t>
              </a:r>
              <a:r>
                <a:rPr lang="en-US" altLang="zh-CN" sz="2000" b="1"/>
                <a:t>P 73</a:t>
              </a:r>
              <a:endParaRPr lang="en-US" altLang="zh-CN" sz="2000" b="1"/>
            </a:p>
            <a:p>
              <a:r>
                <a:rPr lang="zh-CN" altLang="en-US" sz="2000" b="1"/>
                <a:t>世界史最早的纸</a:t>
              </a:r>
              <a:r>
                <a:rPr lang="en-US" altLang="zh-CN" sz="2000" b="1"/>
                <a:t>——</a:t>
              </a:r>
              <a:r>
                <a:rPr lang="zh-CN" altLang="en-US" sz="2000" b="1"/>
                <a:t>甘肃天水放马滩纸（西汉）</a:t>
              </a:r>
              <a:endParaRPr lang="zh-CN" altLang="en-US" sz="2000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823585" y="4705985"/>
            <a:ext cx="2038985" cy="368300"/>
          </a:xfrm>
          <a:prstGeom prst="rect">
            <a:avLst/>
          </a:prstGeom>
          <a:noFill/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怛罗斯之战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" grpId="0"/>
      <p:bldP spid="2" grpId="1"/>
      <p:bldP spid="5" grpId="1"/>
      <p:bldP spid="19" grpId="0" animBg="1"/>
      <p:bldP spid="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274320" y="92075"/>
            <a:ext cx="209169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(二)四大发明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259715" y="820420"/>
          <a:ext cx="11812905" cy="43770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520"/>
                <a:gridCol w="9472930"/>
                <a:gridCol w="1068070"/>
              </a:tblGrid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发明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概况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对世界的影响</a:t>
                      </a:r>
                      <a:endParaRPr 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68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活字印刷术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(1)背景：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___________发明了雕版印刷术(费工费时，只能用一次)。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(2)发展历程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①发明：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北宋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平民________发明了世界上最早的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活字印刷术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(胶泥活字，既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又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省时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)；②发展：后来又出现了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木活字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；元代王祯在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《农书》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中对木活字作了系统总结并有所创新，发明了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转轮排字法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，元朝中期，出现了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铜活字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印刷。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(3)传播：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13世纪时，活字印刷术传入朝鲜，之后传到日本及东南亚地区，又经丝绸之路传到波斯，后来经过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蒙古人的西征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等途径传入欧洲。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(4)意义：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①降低了制书成本，加快了图书的普及和文化的传播；②活</a:t>
                      </a:r>
                      <a:r>
                        <a:rPr lang="en-US" sz="18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字印刷术传播到世界各地，有利于资产阶级文化的传播，促进了世界文明的发展 </a:t>
                      </a:r>
                      <a:endParaRPr lang="en-US" altLang="en-US" sz="1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促进思想解放和社会进步， 推动了近代欧洲_________的开展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5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指南针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(1)发展历程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①萌芽：战国时，人们利用天然磁铁做成指南工具——“司南”；②形成：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北宋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开始用人造磁铁制成指南工具，后来人们将有磁性的钢针安置在有刻度的盘中，制成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罗盘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(2)应用：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北宋末年，中国的海船上_______使用指南针；______时指南针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广泛应用于航海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(3)传播：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阿拉伯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商人将指南针传到阿拉伯国家，后来又传到欧洲。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(4)意义：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大大促进了世界远洋航海技术的发展；</a:t>
                      </a:r>
                      <a:r>
                        <a:rPr lang="en-US" sz="18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为</a:t>
                      </a:r>
                      <a:r>
                        <a:rPr lang="en-US" sz="18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郑和下西洋</a:t>
                      </a:r>
                      <a:r>
                        <a:rPr lang="en-US" sz="18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和</a:t>
                      </a:r>
                      <a:r>
                        <a:rPr lang="en-US" sz="18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新航路的开辟</a:t>
                      </a:r>
                      <a:r>
                        <a:rPr lang="en-US" sz="18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提供了技术条件</a:t>
                      </a:r>
                      <a:endParaRPr lang="en-US" altLang="en-US" sz="1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为欧洲_________________提供了条件 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016760" y="1236345"/>
            <a:ext cx="1301750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隋唐时期</a:t>
            </a:r>
            <a:endParaRPr lang="en-US" altLang="zh-CN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27195" y="1583690"/>
            <a:ext cx="9353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毕</a:t>
            </a:r>
            <a:r>
              <a:rPr lang="en-US" altLang="zh-CN" sz="200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昇</a:t>
            </a:r>
            <a:endParaRPr lang="en-US" altLang="zh-CN" sz="200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03510" y="2663190"/>
            <a:ext cx="1190625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文艺复兴</a:t>
            </a:r>
            <a:endParaRPr lang="en-US" altLang="zh-CN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3740" y="4189730"/>
            <a:ext cx="1159510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</a:t>
            </a:r>
            <a:endParaRPr lang="en-US" altLang="zh-CN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8620" y="4189730"/>
            <a:ext cx="1099820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南宋</a:t>
            </a:r>
            <a:endParaRPr lang="en-US" altLang="zh-CN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477500" y="4087495"/>
            <a:ext cx="1016635" cy="733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10000"/>
              </a:lnSpc>
              <a:buClrTx/>
              <a:buSzTx/>
              <a:buFontTx/>
            </a:pPr>
            <a:r>
              <a:rPr lang="en-US" altLang="zh-CN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新航路</a:t>
            </a:r>
            <a:endParaRPr lang="en-US" altLang="zh-CN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10000"/>
              </a:lnSpc>
              <a:buClrTx/>
              <a:buSzTx/>
              <a:buFontTx/>
            </a:pPr>
            <a:r>
              <a:rPr lang="en-US" altLang="zh-CN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的开辟</a:t>
            </a:r>
            <a:endParaRPr lang="en-US" altLang="zh-CN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5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1107440" y="28575"/>
            <a:ext cx="216408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二、四大发明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363855" y="608965"/>
          <a:ext cx="11310620" cy="5416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0855"/>
                <a:gridCol w="9140825"/>
                <a:gridCol w="1678940"/>
              </a:tblGrid>
              <a:tr h="34353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火药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(1)发明：</a:t>
                      </a:r>
                      <a:r>
                        <a:rPr lang="en-US" altLang="zh-CN" sz="240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唐朝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时，中国人(炼丹家)已经发明了火药。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altLang="zh-CN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(2)应用：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①_______火药</a:t>
                      </a:r>
                      <a:r>
                        <a:rPr lang="en-US" altLang="zh-CN" sz="240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开始运用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到军事领域；②</a:t>
                      </a:r>
                      <a:r>
                        <a:rPr lang="en-US" altLang="zh-CN" sz="240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宋元时期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，火药武器</a:t>
                      </a:r>
                      <a:r>
                        <a:rPr lang="en-US" altLang="zh-CN" sz="240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广泛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用于战争(原因：</a:t>
                      </a:r>
                      <a:r>
                        <a:rPr lang="en-US" altLang="zh-CN" sz="240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这一时期民族政权并立，战争频繁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)，人们制成爆炸性武器或管形火器。南宋发明突火枪，元代发明了</a:t>
                      </a:r>
                      <a:r>
                        <a:rPr lang="en-US" altLang="zh-CN" sz="240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火铳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altLang="zh-CN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(3)传播：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13世纪传入阿拉伯地区，14世纪初以_______的方式又经阿拉伯人传到欧洲。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altLang="zh-CN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(4)意义：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推动了冷兵器向热兵器的转变，改变了作战思维和交</a:t>
                      </a:r>
                      <a:r>
                        <a:rPr lang="en-US" altLang="zh-CN" sz="240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战方式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；对欧洲的火器制造和</a:t>
                      </a:r>
                      <a:r>
                        <a:rPr lang="en-US" altLang="zh-CN" sz="240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作战方式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产生巨大影响，推动了欧洲社会的</a:t>
                      </a:r>
                      <a:r>
                        <a:rPr lang="en-US" altLang="zh-CN" sz="240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变革</a:t>
                      </a:r>
                      <a:endParaRPr lang="en-US" altLang="zh-CN" sz="2400" b="0" u="sng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促使欧洲骑士阶层衰落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加速了欧洲封建社会的崩溃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3265"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1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-2147482478" descr="LS2022-069.TIF"/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414020" y="4128135"/>
            <a:ext cx="11203940" cy="2071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2675255" y="804545"/>
            <a:ext cx="146875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唐末</a:t>
            </a:r>
            <a:endParaRPr lang="en-US" altLang="zh-CN" sz="2600" b="1" u="sng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49490" y="1897380"/>
            <a:ext cx="174752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战争</a:t>
            </a:r>
            <a:endParaRPr lang="en-US" altLang="zh-CN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2140" y="5608320"/>
            <a:ext cx="8014335" cy="829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r>
              <a:rPr lang="zh-CN" altLang="en-US" sz="2400"/>
              <a:t>对近代欧洲社会转型对影响：</a:t>
            </a:r>
            <a:endParaRPr lang="zh-CN" altLang="en-US" sz="2400"/>
          </a:p>
          <a:p>
            <a:r>
              <a:rPr lang="zh-CN" altLang="en-US" sz="2400"/>
              <a:t>   加速了西欧封建制度的解体和促进了资本主义的发展。</a:t>
            </a:r>
            <a:endParaRPr lang="zh-CN" altLang="en-US" sz="2400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" grpId="1"/>
      <p:bldP spid="5" grpId="1"/>
      <p:bldP spid="4" grpId="0"/>
      <p:bldP spid="4" grpId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pic>
        <p:nvPicPr>
          <p:cNvPr id="2" name="图片 -2147482568" descr="疑难点拨.TIF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1014730" y="184785"/>
            <a:ext cx="2103120" cy="554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49555" y="1089025"/>
            <a:ext cx="11342370" cy="4292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1．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宋元时期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是我国古代科技发展的高峰时期，活字印刷术的发明、指南针和火药的广泛使用，是这一时期科技的重大成就。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2．四大发明中，在文学上改变了世界面貌的东西是印刷术；在战争上改变了世界面貌的东西是火药；在航海上改变了世界面貌的东西是指南针。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3．四大发明加速了西欧封建制度的解体，促进了资本主义的发展，但在它的发源地中国却没有推动社会的转型，给我们的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经验教训：要注意创造有利于科技发展应用的环境。</a:t>
            </a:r>
            <a:endParaRPr lang="zh-CN" altLang="en-US" sz="2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732155" y="1894840"/>
            <a:ext cx="9430385" cy="2681605"/>
          </a:xfrm>
          <a:prstGeom prst="wedgeRoundRectCallout">
            <a:avLst>
              <a:gd name="adj1" fmla="val -10126"/>
              <a:gd name="adj2" fmla="val -6188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457200" algn="ctr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拓展延伸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宋元时期科技进步的主要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原因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(1)社会出现相对安定局面。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(2)宋元时期，经济持续发展，为科技文化成就奠定了物质基础。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(3)民族交融加强，各民族之间经济文化交流频繁。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(4)对外交往有了重大发展，吸收了外来文化。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(5)隋唐文化的辉煌成就——奠定了基础。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871470" y="2372995"/>
            <a:ext cx="781685" cy="1068070"/>
            <a:chOff x="4431" y="3851"/>
            <a:chExt cx="1231" cy="1682"/>
          </a:xfrm>
        </p:grpSpPr>
        <p:sp>
          <p:nvSpPr>
            <p:cNvPr id="4" name="矩形 3"/>
            <p:cNvSpPr/>
            <p:nvPr/>
          </p:nvSpPr>
          <p:spPr>
            <a:xfrm>
              <a:off x="4573" y="3851"/>
              <a:ext cx="798" cy="3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31" y="5191"/>
              <a:ext cx="1231" cy="3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TextBox 1"/>
          <p:cNvSpPr txBox="1"/>
          <p:nvPr/>
        </p:nvSpPr>
        <p:spPr>
          <a:xfrm>
            <a:off x="859790" y="591185"/>
            <a:ext cx="36118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二、中国古代的思想</a:t>
            </a:r>
            <a:endParaRPr lang="zh-CN" altLang="en-US" sz="30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(一)老子与孔子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5"/>
            </p:custDataLst>
          </p:nvPr>
        </p:nvGraphicFramePr>
        <p:xfrm>
          <a:off x="90805" y="1876425"/>
          <a:ext cx="11645265" cy="47961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3940"/>
                <a:gridCol w="813435"/>
                <a:gridCol w="1059815"/>
                <a:gridCol w="8728075"/>
              </a:tblGrid>
              <a:tr h="792480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老子</a:t>
                      </a:r>
                      <a:endParaRPr lang="en-US" altLang="en-US" sz="26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地位</a:t>
                      </a:r>
                      <a:endParaRPr lang="en-US" altLang="en-US" sz="26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_______学派的创始人(即老聃、姓李名耳，</a:t>
                      </a:r>
                      <a:r>
                        <a:rPr lang="en-US" sz="26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春秋晚期</a:t>
                      </a:r>
                      <a:r>
                        <a:rPr lang="en-US" sz="26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楚国</a:t>
                      </a:r>
                      <a:r>
                        <a:rPr lang="en-US" sz="2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人)，后被尊为道教的教主</a:t>
                      </a:r>
                      <a:endParaRPr lang="en-US" altLang="en-US" sz="2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496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思想主张</a:t>
                      </a:r>
                      <a:endParaRPr lang="en-US" altLang="en-US" sz="26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哲学思想</a:t>
                      </a:r>
                      <a:endParaRPr lang="en-US" altLang="en-US" sz="26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(1)“道法自然”：</a:t>
                      </a:r>
                      <a:r>
                        <a:rPr lang="en-US" sz="2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万物运行有其自然的法则，人们应</a:t>
                      </a:r>
                      <a:r>
                        <a:rPr lang="en-US" sz="26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顺应自然</a:t>
                      </a:r>
                      <a:r>
                        <a:rPr lang="en-US" sz="2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2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(2)朴素的辩证法思想：</a:t>
                      </a:r>
                      <a:r>
                        <a:rPr lang="en-US" sz="2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世间的事物都有其对立面，对立的双方可以相互转化</a:t>
                      </a:r>
                      <a:endParaRPr lang="en-US" altLang="en-US" sz="2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569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政治思想</a:t>
                      </a:r>
                      <a:endParaRPr lang="en-US" altLang="en-US" sz="26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主张_____________(成为</a:t>
                      </a:r>
                      <a:r>
                        <a:rPr lang="en-US" sz="2600" b="0" u="sng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西汉初年</a:t>
                      </a:r>
                      <a:r>
                        <a:rPr lang="en-US" sz="2600" b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的治国思想</a:t>
                      </a:r>
                      <a:r>
                        <a:rPr lang="en-US" sz="2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，对后世各朝初期休养生息、稳定社会起了指导作用)</a:t>
                      </a:r>
                      <a:endParaRPr lang="en-US" altLang="en-US" sz="2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0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著作</a:t>
                      </a:r>
                      <a:endParaRPr lang="en-US" altLang="en-US" sz="26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他的学说集中在《老子》(又称《道德经》)一书中，是道家的经典</a:t>
                      </a:r>
                      <a:endParaRPr lang="en-US" altLang="en-US" sz="2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248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启示</a:t>
                      </a:r>
                      <a:endParaRPr lang="en-US" altLang="en-US" sz="26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(1)人与自然要和谐相处。</a:t>
                      </a:r>
                      <a:endParaRPr lang="en-US" sz="2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(2)辩证地看问题</a:t>
                      </a:r>
                      <a:endParaRPr lang="en-US" altLang="en-US" sz="2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197100" y="1645920"/>
            <a:ext cx="110426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道家</a:t>
            </a:r>
            <a:endParaRPr lang="zh-CN" altLang="en-US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53155" y="4177030"/>
            <a:ext cx="316293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“无为而治”</a:t>
            </a:r>
            <a:endParaRPr lang="zh-CN" altLang="en-US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-2147482570" descr="考点梳理.TIF"/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929640" y="31750"/>
            <a:ext cx="2742565" cy="7277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871470" y="2372995"/>
            <a:ext cx="781685" cy="1068070"/>
            <a:chOff x="4431" y="3851"/>
            <a:chExt cx="1231" cy="1682"/>
          </a:xfrm>
        </p:grpSpPr>
        <p:sp>
          <p:nvSpPr>
            <p:cNvPr id="4" name="矩形 3"/>
            <p:cNvSpPr/>
            <p:nvPr/>
          </p:nvSpPr>
          <p:spPr>
            <a:xfrm>
              <a:off x="4573" y="3851"/>
              <a:ext cx="798" cy="3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31" y="5191"/>
              <a:ext cx="1231" cy="3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317500" y="748665"/>
          <a:ext cx="11440795" cy="5895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005"/>
                <a:gridCol w="434975"/>
                <a:gridCol w="483870"/>
                <a:gridCol w="802005"/>
                <a:gridCol w="9298940"/>
              </a:tblGrid>
              <a:tr h="670560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孔子</a:t>
                      </a:r>
                      <a:endParaRPr lang="zh-CN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地位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2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是我国古代的</a:t>
                      </a:r>
                      <a:r>
                        <a:rPr lang="en-US" altLang="zh-CN" sz="220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大思想家，大教育家</a:t>
                      </a:r>
                      <a:r>
                        <a:rPr lang="en-US" altLang="zh-CN" sz="22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，________学派的创始人(名丘，字仲尼，是</a:t>
                      </a:r>
                      <a:r>
                        <a:rPr lang="en-US" altLang="zh-CN" sz="2200" u="sng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春秋时期</a:t>
                      </a:r>
                      <a:r>
                        <a:rPr lang="en-US" altLang="zh-CN" sz="220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鲁国</a:t>
                      </a:r>
                      <a:r>
                        <a:rPr lang="en-US" altLang="zh-CN" sz="22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陬邑人，被称为“圣人”)</a:t>
                      </a:r>
                      <a:endParaRPr lang="en-US" altLang="zh-CN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7640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成就</a:t>
                      </a: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思想</a:t>
                      </a:r>
                      <a:endParaRPr lang="zh-CN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思想核心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(1)__________：作为处理人与人关系的最高行为准则和道德规范。提出“仁者爱人”，即要有爱心和同情心；“己所不欲，勿施于人”“己欲立而立人，己欲达而达人”。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(2)“礼”：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要求人们能够约束自己，加强个人修养，使自己的言行举止符合社会规范；“克己复礼为仁”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548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政治主张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推崇西周的制度，主张____________(即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为政以德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)，爱惜民力，体察民意，反对苛政(强调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道德教化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对百姓的作用)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376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影响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(1)积极：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①他的学说当时不受统治者重视，但被后来的封建统治者利用和改造，成为我国两千多年封建文化的________思想；②是中国传统文化的重要组成部分，他所提出的一些道德规范对中国社会的发展具有深远的影响。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(2)局限：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孔子的学说后来被改造为维护专制统治的精神工具，束缚了人们的思想，阻碍了社会的进步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8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现实意义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(1)对中国：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孔子提倡的“为政以德”“道之以德”，对于我们今天提倡以德治国、建设和谐社会具有重要的借鉴意义。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(2)对世界：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扩大了中国文化的影响力，促进了世界的和平与发展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761355" y="542290"/>
            <a:ext cx="1104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儒家</a:t>
            </a:r>
            <a:endParaRPr lang="en-US" altLang="zh-CN" sz="24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61640" y="1156970"/>
            <a:ext cx="111823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“仁”</a:t>
            </a:r>
            <a:endParaRPr lang="zh-CN" altLang="en-US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83860" y="2876550"/>
            <a:ext cx="1483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以德治国</a:t>
            </a:r>
            <a:endParaRPr lang="zh-CN" altLang="en-US" sz="24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4535" y="3957320"/>
            <a:ext cx="960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en-US" sz="2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正统</a:t>
            </a:r>
            <a:endParaRPr lang="en-US" altLang="en-US" sz="24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946785" y="-59690"/>
            <a:ext cx="2421890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(一)老子与孔子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871470" y="2372995"/>
            <a:ext cx="781685" cy="1068070"/>
            <a:chOff x="4431" y="3851"/>
            <a:chExt cx="1231" cy="1682"/>
          </a:xfrm>
        </p:grpSpPr>
        <p:sp>
          <p:nvSpPr>
            <p:cNvPr id="4" name="矩形 3"/>
            <p:cNvSpPr/>
            <p:nvPr/>
          </p:nvSpPr>
          <p:spPr>
            <a:xfrm>
              <a:off x="4573" y="3851"/>
              <a:ext cx="798" cy="3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31" y="5191"/>
              <a:ext cx="1231" cy="3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360680" y="979170"/>
          <a:ext cx="10878820" cy="534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285"/>
                <a:gridCol w="875030"/>
                <a:gridCol w="758190"/>
                <a:gridCol w="931545"/>
                <a:gridCol w="7557770"/>
              </a:tblGrid>
              <a:tr h="1214755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孔子</a:t>
                      </a:r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成就</a:t>
                      </a: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教育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教育理念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创办私学</a:t>
                      </a:r>
                      <a:r>
                        <a:rPr lang="en-US" sz="2400" b="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有教无类</a:t>
                      </a:r>
                      <a:r>
                        <a:rPr lang="en-US" sz="2400" b="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”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，打破了贵族和王室垄断教育的局面，促进了教育在民间的发展(倡导均衡教育，公平教育——教育上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最大贡献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821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教学特点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注重道德教育和文化知识教育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884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教育方法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发现和总结出许多教学原则和方法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如因材施教、温故知新等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858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文化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晚年精心整理古代重要的文献资料(编定</a:t>
                      </a:r>
                      <a:r>
                        <a:rPr lang="en-US" altLang="zh-CN" sz="240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《春秋》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)，对传承中国古代文化经典和学术思想作出巨大贡献。孔子的言行，由他的</a:t>
                      </a:r>
                      <a:r>
                        <a:rPr lang="en-US" altLang="zh-CN" sz="240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弟子编辑整理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成_________一书</a:t>
                      </a:r>
                      <a:endParaRPr lang="en-US" altLang="zh-CN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884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启示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以人为本；和谐人际关系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构建和谐社会；尊重教育教学规律、采取科学的学习方法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126990" y="4624705"/>
            <a:ext cx="27990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sz="28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《论语》</a:t>
            </a:r>
            <a:endParaRPr lang="en-US" sz="28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975360" y="40640"/>
            <a:ext cx="2421890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(一)老子与孔子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pic>
        <p:nvPicPr>
          <p:cNvPr id="2" name="图片 -2147482560" descr="归纳总结.TIF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1074420" y="88900"/>
            <a:ext cx="2117725" cy="55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98120" y="396240"/>
            <a:ext cx="11875135" cy="6335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ctr"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孔子的相关言论</a:t>
            </a:r>
            <a:endParaRPr lang="zh-CN" altLang="en-US" sz="2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40000"/>
              </a:lnSpc>
            </a:pPr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(1)治国思想：</a:t>
            </a:r>
            <a:endParaRPr lang="zh-CN" altLang="en-US" sz="2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4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①“道之以政，齐之以刑，民免而无耻；道之以德，齐之以礼，有耻且格”；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4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②“为政以德，譬如北辰，居其所而众星共之”。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40000"/>
              </a:lnSpc>
            </a:pPr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(2)学习态度：</a:t>
            </a:r>
            <a:endParaRPr lang="zh-CN" altLang="en-US" sz="2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4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①“三人行，必有我师焉”；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4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②“敏而好学，不耻下问，是以谓之文也”；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4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③“知之为知之，不知为不知，是知也”。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40000"/>
              </a:lnSpc>
            </a:pPr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(3)学习方法：</a:t>
            </a:r>
            <a:endParaRPr lang="zh-CN" altLang="en-US" sz="2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4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①“学而不思则罔，思而不学则殆”；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 fontAlgn="auto">
              <a:lnSpc>
                <a:spcPct val="14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②“温故而知新，可以为师矣”。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325120" y="2259330"/>
            <a:ext cx="11621135" cy="1400810"/>
          </a:xfrm>
          <a:prstGeom prst="wedgeRoundRectCallout">
            <a:avLst>
              <a:gd name="adj1" fmla="val -10126"/>
              <a:gd name="adj2" fmla="val -6188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457200" algn="l" fontAlgn="auto">
              <a:lnSpc>
                <a:spcPct val="150000"/>
              </a:lnSpc>
            </a:pPr>
            <a:r>
              <a: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孔子说：用政令来治理百姓，用刑罚来制约百姓，百姓可</a:t>
            </a:r>
            <a:r>
              <a:rPr 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暂</a:t>
            </a:r>
            <a:r>
              <a: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时免于罪过，但不会感到不服从统治是可耻的；如果用道德来统治百姓，用礼教来约束百姓，百姓不但有廉耻之心，而且会纠正自己的错误。</a:t>
            </a:r>
            <a:endParaRPr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993140" y="-86995"/>
            <a:ext cx="223774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(二)百家争鸣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325" y="636905"/>
            <a:ext cx="11228070" cy="6249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40000"/>
              </a:lnSpc>
            </a:pPr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1．背景：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①___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_时期，</a:t>
            </a:r>
            <a:r>
              <a:rPr lang="zh-CN" altLang="en-US" sz="2600" u="sng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旧的社会制度进一步崩溃，新的社会制度逐步确立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，社会冲突和矛盾更加强烈，许多问题亟待解决；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4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②此时的学术思想领域非常活跃，形成了不同的学派，各陈其说，史称诸子百家。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40000"/>
              </a:lnSpc>
            </a:pPr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(1)根本原因：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春秋战国时期</a:t>
            </a:r>
            <a:r>
              <a:rPr lang="zh-CN" altLang="en-US" sz="2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的发展而引发的_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____________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40000"/>
              </a:lnSpc>
            </a:pPr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(2)具体原因：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</a:t>
            </a:r>
            <a:r>
              <a:rPr lang="zh-CN" altLang="en-US" sz="2600" u="sng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经济上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，春秋战国时期，生产力发展迅速，冲击了传统的社会秩序。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4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lang="zh-CN" altLang="en-US" sz="2600" u="sng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政治上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，新旧制度交替，奴隶社会逐渐瓦解，封建社会逐渐形成；同时出现了由分裂走向统一的趋势；整个社会处于大动荡、大变革的状态。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4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</a:t>
            </a:r>
            <a:r>
              <a:rPr lang="zh-CN" altLang="en-US" sz="2600" u="sng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社会因素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：社会大变革时期，统治者急需人才。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4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</a:t>
            </a:r>
            <a:r>
              <a:rPr lang="zh-CN" altLang="en-US" sz="2600" u="sng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人才因素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：私学盛行，士阶层的崛起。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94735" y="570230"/>
            <a:ext cx="110426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战国</a:t>
            </a:r>
            <a:endParaRPr lang="zh-CN" altLang="en-US" sz="2600" b="1" u="sng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27745" y="2770505"/>
            <a:ext cx="373761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社会大变革</a:t>
            </a:r>
            <a:endParaRPr lang="zh-CN" altLang="en-US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graphicFrame>
        <p:nvGraphicFramePr>
          <p:cNvPr id="6" name="对象 5"/>
          <p:cNvGraphicFramePr/>
          <p:nvPr/>
        </p:nvGraphicFramePr>
        <p:xfrm>
          <a:off x="386080" y="563563"/>
          <a:ext cx="2502535" cy="721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5" imgW="1148715" imgH="653415" progId="Word.Document.12">
                  <p:embed/>
                </p:oleObj>
              </mc:Choice>
              <mc:Fallback>
                <p:oleObj name="" r:id="rId5" imgW="1148715" imgH="653415" progId="Word.Document.12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rcRect r="1760" b="54448"/>
                      <a:stretch>
                        <a:fillRect/>
                      </a:stretch>
                    </p:blipFill>
                    <p:spPr>
                      <a:xfrm>
                        <a:off x="386080" y="563563"/>
                        <a:ext cx="2502535" cy="721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-2147482483" descr="LS2022-065.TIF"/>
          <p:cNvPicPr>
            <a:picLocks noChangeAspect="1"/>
          </p:cNvPicPr>
          <p:nvPr/>
        </p:nvPicPr>
        <p:blipFill>
          <a:blip r:embed="rId7" r:link="rId8"/>
          <a:stretch>
            <a:fillRect/>
          </a:stretch>
        </p:blipFill>
        <p:spPr>
          <a:xfrm>
            <a:off x="86995" y="1494790"/>
            <a:ext cx="11771630" cy="343979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直接连接符 4"/>
          <p:cNvCxnSpPr/>
          <p:nvPr/>
        </p:nvCxnSpPr>
        <p:spPr>
          <a:xfrm>
            <a:off x="5915025" y="4701540"/>
            <a:ext cx="793750" cy="635"/>
          </a:xfrm>
          <a:prstGeom prst="line">
            <a:avLst/>
          </a:prstGeom>
          <a:ln w="38100">
            <a:solidFill>
              <a:srgbClr val="FD4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5173980" y="4926965"/>
            <a:ext cx="628015" cy="7620"/>
          </a:xfrm>
          <a:prstGeom prst="line">
            <a:avLst/>
          </a:prstGeom>
          <a:ln w="38100">
            <a:solidFill>
              <a:srgbClr val="FD4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64940" y="5018405"/>
            <a:ext cx="2844165" cy="645160"/>
          </a:xfrm>
          <a:prstGeom prst="rect">
            <a:avLst/>
          </a:prstGeom>
          <a:noFill/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r>
              <a:rPr lang="zh-CN" altLang="en-US" b="1">
                <a:highlight>
                  <a:srgbClr val="FFFF00"/>
                </a:highlight>
              </a:rPr>
              <a:t>七上教材</a:t>
            </a:r>
            <a:r>
              <a:rPr lang="en-US" altLang="zh-CN" b="1">
                <a:highlight>
                  <a:srgbClr val="FFFF00"/>
                </a:highlight>
              </a:rPr>
              <a:t>P103 </a:t>
            </a:r>
            <a:endParaRPr lang="en-US" altLang="zh-CN" b="1">
              <a:highlight>
                <a:srgbClr val="FFFF00"/>
              </a:highlight>
            </a:endParaRPr>
          </a:p>
          <a:p>
            <a:r>
              <a:rPr lang="zh-CN" altLang="en-US" b="1">
                <a:highlight>
                  <a:srgbClr val="FFFF00"/>
                </a:highlight>
              </a:rPr>
              <a:t>知识拓展</a:t>
            </a:r>
            <a:r>
              <a:rPr lang="en-US" altLang="zh-CN" b="1">
                <a:highlight>
                  <a:srgbClr val="FFFF00"/>
                </a:highlight>
              </a:rPr>
              <a:t> </a:t>
            </a:r>
            <a:r>
              <a:rPr lang="zh-CN" altLang="en-US" b="1">
                <a:highlight>
                  <a:srgbClr val="FFFF00"/>
                </a:highlight>
              </a:rPr>
              <a:t>作者：郦道元</a:t>
            </a:r>
            <a:endParaRPr lang="zh-CN" altLang="en-US" b="1">
              <a:highlight>
                <a:srgbClr val="FFFF00"/>
              </a:highligh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28485" y="4298315"/>
            <a:ext cx="964565" cy="487045"/>
          </a:xfrm>
          <a:prstGeom prst="rect">
            <a:avLst/>
          </a:prstGeom>
          <a:noFill/>
          <a:ln w="57150">
            <a:solidFill>
              <a:srgbClr val="FD40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108825" y="5018405"/>
            <a:ext cx="2364740" cy="645160"/>
          </a:xfrm>
          <a:prstGeom prst="rect">
            <a:avLst/>
          </a:prstGeom>
          <a:noFill/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r>
              <a:rPr lang="zh-CN" altLang="en-US" b="1">
                <a:highlight>
                  <a:srgbClr val="FFFF00"/>
                </a:highlight>
              </a:rPr>
              <a:t>七下教材</a:t>
            </a:r>
            <a:r>
              <a:rPr lang="en-US" altLang="zh-CN" b="1">
                <a:highlight>
                  <a:srgbClr val="FFFF00"/>
                </a:highlight>
              </a:rPr>
              <a:t>P17 </a:t>
            </a:r>
            <a:endParaRPr lang="en-US" altLang="zh-CN" b="1">
              <a:highlight>
                <a:srgbClr val="FFFF00"/>
              </a:highlight>
            </a:endParaRPr>
          </a:p>
          <a:p>
            <a:r>
              <a:rPr lang="zh-CN" altLang="en-US" b="1">
                <a:highlight>
                  <a:srgbClr val="FFFF00"/>
                </a:highlight>
              </a:rPr>
              <a:t>课后活动</a:t>
            </a:r>
            <a:r>
              <a:rPr lang="en-US" altLang="zh-CN" b="1">
                <a:highlight>
                  <a:srgbClr val="FFFF00"/>
                </a:highlight>
              </a:rPr>
              <a:t> </a:t>
            </a:r>
            <a:r>
              <a:rPr lang="zh-CN" altLang="en-US" b="1">
                <a:highlight>
                  <a:srgbClr val="FFFF00"/>
                </a:highlight>
              </a:rPr>
              <a:t>药王孙思邈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0" grpId="0" animBg="1"/>
      <p:bldP spid="11" grpId="0" animBg="1"/>
      <p:bldP spid="10" grpId="1" animBg="1"/>
      <p:bldP spid="11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527300" y="5114290"/>
            <a:ext cx="6241415" cy="1418590"/>
            <a:chOff x="4002" y="8076"/>
            <a:chExt cx="9829" cy="2234"/>
          </a:xfrm>
        </p:grpSpPr>
        <p:sp>
          <p:nvSpPr>
            <p:cNvPr id="5" name="矩形 4"/>
            <p:cNvSpPr/>
            <p:nvPr/>
          </p:nvSpPr>
          <p:spPr>
            <a:xfrm>
              <a:off x="4002" y="8076"/>
              <a:ext cx="1323" cy="3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3101" y="10014"/>
              <a:ext cx="730" cy="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3150" y="139065"/>
            <a:ext cx="1925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2.诸子百家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79505" y="3708400"/>
            <a:ext cx="751840" cy="2470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07275" y="2530475"/>
            <a:ext cx="2230120" cy="3600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95360" y="3282950"/>
            <a:ext cx="956945" cy="2311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5"/>
            </p:custDataLst>
          </p:nvPr>
        </p:nvGraphicFramePr>
        <p:xfrm>
          <a:off x="197485" y="715010"/>
          <a:ext cx="11759565" cy="6113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655"/>
                <a:gridCol w="702945"/>
                <a:gridCol w="763905"/>
                <a:gridCol w="6387465"/>
                <a:gridCol w="3236595"/>
              </a:tblGrid>
              <a:tr h="5568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学派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代表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时期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主张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备注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79830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儒家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zh-CN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孔子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黑体" panose="02010609060101010101" charset="-122"/>
                        </a:rPr>
                        <a:t>春秋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他的思想核心是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“仁”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，主张“仁者爱人”，在政治上提出“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以德治国”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，实行德政，反对苛政和任意刑杀。创办私学，主张“</a:t>
                      </a:r>
                      <a:r>
                        <a:rPr lang="en-US" sz="2000" b="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有教无类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”</a:t>
                      </a: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春秋时期不受重视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汉武帝时开始逐渐成为封建社会</a:t>
                      </a:r>
                      <a:r>
                        <a:rPr lang="en-US" sz="20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正统思想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有利于和谐人际关系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构建和谐社会</a:t>
                      </a: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孟子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黑体" panose="02010609060101010101" charset="-122"/>
                        </a:rPr>
                        <a:t>战国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(1)主张：实行“_________”，要求统治者不要过分盘剥人民。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(2)提出“民为贵，社稷次之，君为轻”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(民贵君轻)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的思想。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(3)</a:t>
                      </a:r>
                      <a:r>
                        <a:rPr lang="en-US" sz="2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反对一切</a:t>
                      </a:r>
                      <a:r>
                        <a:rPr lang="en-US" sz="2000" b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非正义</a:t>
                      </a:r>
                      <a:r>
                        <a:rPr lang="en-US" sz="2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的战争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(4)倡导“富贵不能淫，贫贱不能移，威武不能屈”的大丈夫人格</a:t>
                      </a: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仁政治国(外儒内法，剂之以道)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的思想对后世影响深远</a:t>
                      </a:r>
                      <a:endParaRPr lang="en-US" altLang="en-US" sz="2000" b="0" u="none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荀子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黑体" panose="02010609060101010101" charset="-122"/>
                        </a:rPr>
                        <a:t>战国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(1)主张实行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礼治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，明确尊卑等级，以维系社会秩序。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(2)人定胜天，</a:t>
                      </a:r>
                      <a:r>
                        <a:rPr lang="en-US" sz="2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制天命而用之</a:t>
                      </a:r>
                      <a:r>
                        <a:rPr lang="zh-CN" altLang="en-US" sz="2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（合理的利用自然规律）</a:t>
                      </a:r>
                      <a:endParaRPr lang="zh-CN" altLang="en-US" sz="20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具有朴素的唯物主义思想</a:t>
                      </a: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488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道家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老子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黑体" panose="02010609060101010101" charset="-122"/>
                        </a:rPr>
                        <a:t>春秋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(1)道法自然。</a:t>
                      </a:r>
                      <a:endParaRPr lang="en-US" sz="2000" b="0" u="sng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(2)事物都有其对立面，对立的双方可以相互转化。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(3)主张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“无为而治”</a:t>
                      </a:r>
                      <a:endParaRPr lang="en-US" sz="2000" b="0" u="sng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具有朴素的辩证法思想</a:t>
                      </a: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庄子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战国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(1)治国要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顺应自然和民心。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(2)人生应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追求精神自由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，保持独立人格 </a:t>
                      </a: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成为西汉初年的治国思想</a:t>
                      </a: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524375" y="2444115"/>
            <a:ext cx="1480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ClrTx/>
              <a:buSzTx/>
              <a:buFontTx/>
            </a:pPr>
            <a:r>
              <a:rPr lang="en-US"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仁政</a:t>
            </a:r>
            <a:endParaRPr lang="en-US" altLang="zh-CN" sz="20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59750" y="4745355"/>
            <a:ext cx="2607310" cy="368300"/>
          </a:xfrm>
          <a:prstGeom prst="rect">
            <a:avLst/>
          </a:prstGeom>
          <a:solidFill>
            <a:srgbClr val="FFFF00"/>
          </a:solidFill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水能载舟、亦能覆舟</a:t>
            </a:r>
            <a:endParaRPr lang="zh-CN" altLang="en-US" b="1"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39380" y="5784215"/>
            <a:ext cx="3745865" cy="645160"/>
          </a:xfrm>
          <a:prstGeom prst="rect">
            <a:avLst/>
          </a:prstGeom>
          <a:noFill/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祸兮,福之所倚;福兮,祸之所伏；</a:t>
            </a:r>
            <a:endParaRPr lang="zh-CN" altLang="en-US" b="1">
              <a:highlight>
                <a:srgbClr val="FFFF00"/>
              </a:highlight>
            </a:endParaRPr>
          </a:p>
          <a:p>
            <a:pPr algn="ctr"/>
            <a:r>
              <a:rPr lang="zh-CN" altLang="en-US" b="1">
                <a:highlight>
                  <a:srgbClr val="FFFF00"/>
                </a:highlight>
              </a:rPr>
              <a:t>盛极而衰、否极泰来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6" grpId="0" bldLvl="0" animBg="1"/>
      <p:bldP spid="6" grpId="1" animBg="1"/>
      <p:bldP spid="3" grpId="0" bldLvl="0" animBg="1"/>
      <p:bldP spid="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527300" y="5114290"/>
            <a:ext cx="6241415" cy="1418590"/>
            <a:chOff x="4002" y="8076"/>
            <a:chExt cx="9829" cy="2234"/>
          </a:xfrm>
        </p:grpSpPr>
        <p:sp>
          <p:nvSpPr>
            <p:cNvPr id="5" name="矩形 4"/>
            <p:cNvSpPr/>
            <p:nvPr/>
          </p:nvSpPr>
          <p:spPr>
            <a:xfrm>
              <a:off x="4002" y="8076"/>
              <a:ext cx="1323" cy="3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3101" y="10014"/>
              <a:ext cx="730" cy="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279505" y="3708400"/>
            <a:ext cx="751840" cy="2470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07275" y="2530475"/>
            <a:ext cx="2230120" cy="3600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95360" y="3282950"/>
            <a:ext cx="956945" cy="2311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5"/>
            </p:custDataLst>
          </p:nvPr>
        </p:nvGraphicFramePr>
        <p:xfrm>
          <a:off x="487680" y="719455"/>
          <a:ext cx="11268710" cy="6020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090"/>
                <a:gridCol w="762000"/>
                <a:gridCol w="795020"/>
                <a:gridCol w="5348605"/>
                <a:gridCol w="3388995"/>
              </a:tblGrid>
              <a:tr h="504825"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学派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代表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时期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主张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备注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6320"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墨家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墨子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战国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“兼爱”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</a:t>
                      </a:r>
                      <a:r>
                        <a:rPr lang="en-US" sz="22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非攻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”，提出选举贤能的人治理国家(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尚贤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)，提倡节俭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反映了普通民众的渴求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主张和平发展、和谐发展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3025"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法家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韩非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战国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(1)主张君主治国要靠法令、权术、威势使臣民慑服。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(2)反对空谈仁义，强调_____________，树立君主权威，建立____________________________。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(3)主张社会是不断向前发展的，治国方略也要跟着改革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最适合当时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新兴地主阶级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的需要，后成为秦朝的治国思想，但也容易导致暴政，最终导致了秦王朝的短命(双重影响)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9505">
                <a:tc rowSpan="2"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兵家</a:t>
                      </a:r>
                      <a:endParaRPr 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孙武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春秋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著有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《孙子兵法》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，提出“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知己知彼，百战不殆”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的观点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是世界上最早的兵书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对世界战争史产生了深远影响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676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孙膑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战国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10000"/>
                        </a:lnSpc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著有《孙膑兵法》，提出“战胜而强立，故天下服矣”的观点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10000"/>
                        </a:lnSpc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—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994400" y="2737485"/>
            <a:ext cx="213106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以法治国</a:t>
            </a:r>
            <a:endParaRPr lang="en-US" altLang="zh-CN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58235" y="3475355"/>
            <a:ext cx="342836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中央集权专制统治</a:t>
            </a:r>
            <a:endParaRPr lang="zh-CN" altLang="en-US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3150" y="139065"/>
            <a:ext cx="1925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2.诸子百家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31410" y="1108075"/>
            <a:ext cx="2607310" cy="368300"/>
          </a:xfrm>
          <a:prstGeom prst="rect">
            <a:avLst/>
          </a:prstGeom>
          <a:solidFill>
            <a:srgbClr val="FFFF00"/>
          </a:solidFill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反对一切战争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9" grpId="1"/>
      <p:bldP spid="6" grpId="0" bldLvl="0" animBg="1"/>
      <p:bldP spid="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65935" y="1913255"/>
            <a:ext cx="564515" cy="3041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2300" y="859155"/>
            <a:ext cx="984377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3.实质：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百家争鸣是春秋战国时期政治和经济变革在意识形态领域的反映，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是我国历史上第一次思想解放运动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 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4．意义</a:t>
            </a:r>
            <a:endParaRPr lang="zh-CN" altLang="en-US" sz="2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(1)对当时：</a:t>
            </a:r>
            <a:endParaRPr lang="zh-CN" altLang="en-US" sz="2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①为新兴的地主阶级登上历史舞台奠定了思想理论基础；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②促进了思想和学术的繁荣，成为中国古代_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___思想文化发展的高峰，为当时的社会进步作出了重大贡献。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(2)对后世：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为中国古代文化的发展奠定了基础；对后世有十分重要而深远的影响。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4915" y="3820160"/>
            <a:ext cx="148018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第一次</a:t>
            </a:r>
            <a:endParaRPr lang="zh-CN" altLang="en-US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-2147482482" descr="考点梳理.TIF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1100773" y="121920"/>
            <a:ext cx="2754904" cy="730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143875" y="1651635"/>
            <a:ext cx="1144270" cy="368300"/>
          </a:xfrm>
          <a:prstGeom prst="rect">
            <a:avLst/>
          </a:prstGeom>
          <a:solidFill>
            <a:srgbClr val="FFFF00"/>
          </a:solidFill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地位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5" grpId="0" bldLvl="0" animBg="1"/>
      <p:bldP spid="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pic>
        <p:nvPicPr>
          <p:cNvPr id="6" name="图片 -2147482603" descr="拓展延伸.TIF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975360" y="184150"/>
            <a:ext cx="2325370" cy="613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60680" y="871855"/>
            <a:ext cx="10234295" cy="5539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ctr"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先秦诸子思想的现实价值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(1)儒家思想孕育了中国传统文化中的政治思想和道德准则。其“仁政”等思想，对于调节人际关系、稳定社会秩序具有积极意义。 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(2)道家学说构成了中国两千多年传统思想的哲学基础。其主张顺应自然，对于增强环保意识，促进社会的可持续发展具有现实价值。 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(3)法家思想的变革精神，成为历代思想家、政治家改革图强的理论武器；法家主张法治，对当今的法治建设具有借鉴意义。 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(4)墨家“兼爱”“非攻”“尚贤”等思想，成为今天博爱、热爱和平、重视人才的思想来源。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70" y="-424830"/>
            <a:ext cx="9144000" cy="2386800"/>
          </a:xfrm>
        </p:spPr>
        <p:txBody>
          <a:bodyPr/>
          <a:p>
            <a:r>
              <a:rPr lang="zh-CN" altLang="en-US"/>
              <a:t>第七讲</a:t>
            </a:r>
            <a:endParaRPr lang="zh-CN" altLang="en-US"/>
          </a:p>
        </p:txBody>
      </p:sp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132965" y="1500505"/>
            <a:ext cx="911860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4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中国古代科学技术与思想文化（二）</a:t>
            </a:r>
            <a:endParaRPr lang="zh-CN" altLang="en-US" sz="4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0705" y="2931160"/>
            <a:ext cx="46297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400" b="1"/>
              <a:t>一、中国古代的科学技术</a:t>
            </a:r>
            <a:endParaRPr lang="zh-CN" altLang="en-US" sz="2400" b="1"/>
          </a:p>
          <a:p>
            <a:pPr>
              <a:lnSpc>
                <a:spcPct val="200000"/>
              </a:lnSpc>
            </a:pPr>
            <a:r>
              <a:rPr lang="zh-CN" altLang="en-US" sz="2400" b="1"/>
              <a:t>二、中国古代的思想</a:t>
            </a:r>
            <a:endParaRPr lang="zh-CN" altLang="en-US" sz="2400" b="1"/>
          </a:p>
          <a:p>
            <a:pPr>
              <a:lnSpc>
                <a:spcPct val="200000"/>
              </a:lnSpc>
            </a:pPr>
            <a:r>
              <a:rPr lang="zh-CN" altLang="en-US" sz="2400" b="1"/>
              <a:t>三、中国古代的文化</a:t>
            </a:r>
            <a:endParaRPr lang="zh-CN" altLang="en-US" sz="2400" b="1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0435" y="53975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三、中国古代的文化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48475" y="2115820"/>
            <a:ext cx="767080" cy="2895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51175" y="2431415"/>
            <a:ext cx="1143000" cy="3041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5"/>
            </p:custDataLst>
          </p:nvPr>
        </p:nvGraphicFramePr>
        <p:xfrm>
          <a:off x="132080" y="556895"/>
          <a:ext cx="11880215" cy="6191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130"/>
                <a:gridCol w="665480"/>
                <a:gridCol w="1160145"/>
                <a:gridCol w="6934200"/>
                <a:gridCol w="2715260"/>
              </a:tblGrid>
              <a:tr h="563880">
                <a:tc rowSpan="3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甲骨文</a:t>
                      </a:r>
                      <a:endParaRPr 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概念</a:t>
                      </a:r>
                      <a:endParaRPr 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是中国________时期刻写在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龟甲和牛羊等兽骨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上的文字(清朝人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王懿荣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首次发现)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p>
                      <a:pPr indent="0" algn="ctr">
                        <a:buNone/>
                      </a:pP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120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造字方法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甲骨文使用</a:t>
                      </a:r>
                      <a:r>
                        <a:rPr lang="zh-CN" altLang="en-US" sz="18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象形、指事、会意、形声</a:t>
                      </a:r>
                      <a:r>
                        <a:rPr lang="zh-CN" alt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等多种造字方法</a:t>
                      </a:r>
                      <a:endParaRPr lang="zh-CN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326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影响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(1)甲骨文已经具备了汉字的基本结构，是汉字形成与发展的重要阶段。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(2)证明目前所知我国有文字可考的历史是从</a:t>
                      </a:r>
                      <a:r>
                        <a:rPr lang="en-US" sz="18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商朝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开始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745">
                <a:tc rowSpan="8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宗教</a:t>
                      </a:r>
                      <a:endParaRPr 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zh-CN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zh-CN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zh-CN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道教 </a:t>
                      </a:r>
                      <a:endParaRPr 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时间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产生于东汉末年</a:t>
                      </a:r>
                      <a:endParaRPr lang="en-US" altLang="en-US" sz="1800" b="0" u="sng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86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原因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东汉末年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，军阀割据，战乱频繁，极度苦难的人民需要寻找精神上的寄托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536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代表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</a:t>
                      </a:r>
                      <a:r>
                        <a:rPr lang="en-US" sz="18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张角的太平道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，尊奉黄帝和老子，也吸收了流行在社会上的一些神仙方术。他以治病来传道，对贫苦民众有很大的吸引力，太平道传播很快。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</a:t>
                      </a: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张陵创立的五斗米道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，在汉中、巴蜀地区创办，人们只要出五斗米，就可入道或治病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75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影响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道教后与儒、佛相互吸纳渗透，推动了中国古代思想向纵深发展 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941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佛教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创立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公元前6世纪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；古印度；_________________，又称释迦牟尼</a:t>
                      </a:r>
                      <a:endParaRPr lang="en-US" altLang="en-US" sz="1800" b="0" u="none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99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教义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认为人生如苦海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人只有熄灭各种欲望和烦恼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修行为善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才能得到解脱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758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传播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(1)佛教的这种教义，迎合了贫苦民众渴求生活平安的愿望，因此得以传播。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(2)张骞通西域后，佛教通过_____________传入中国；东汉明帝时，西域的僧人运载佛经到洛阳(白马寺)，得到上层统治阶级的扶持，佛教逐步在社会上传播开来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21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影响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丰富了中国文化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在社会、思想、文学以及建筑、雕刻、绘画等方面产生了深远影响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-2147482470" descr="LS2022-071.TIF"/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9498965" y="641985"/>
            <a:ext cx="2123440" cy="1731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2016760" y="353060"/>
            <a:ext cx="111760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en-US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商周</a:t>
            </a:r>
            <a:endParaRPr lang="en-US" altLang="zh-CN" sz="2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5830" y="4384675"/>
            <a:ext cx="339280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en-US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乔达摩·悉达多</a:t>
            </a:r>
            <a:endParaRPr lang="en-US" altLang="zh-CN" sz="2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91455" y="5469255"/>
            <a:ext cx="165227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丝绸之路</a:t>
            </a:r>
            <a:endParaRPr lang="en-US" sz="2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69260" y="839470"/>
            <a:ext cx="6529070" cy="368300"/>
          </a:xfrm>
          <a:prstGeom prst="rect">
            <a:avLst/>
          </a:prstGeom>
          <a:solidFill>
            <a:srgbClr val="FFFF00"/>
          </a:solidFill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古埃及 象形文字；两河流域 苏美尔人发明的楔形文字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8" grpId="0"/>
      <p:bldP spid="8" grpId="1"/>
      <p:bldP spid="9" grpId="0"/>
      <p:bldP spid="9" grpId="1"/>
      <p:bldP spid="2" grpId="1"/>
      <p:bldP spid="7" grpId="0" bldLvl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067300" y="842010"/>
            <a:ext cx="1157605" cy="2603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652145" y="753110"/>
          <a:ext cx="11297285" cy="568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765"/>
                <a:gridCol w="834390"/>
                <a:gridCol w="749935"/>
                <a:gridCol w="1176655"/>
                <a:gridCol w="8003540"/>
              </a:tblGrid>
              <a:tr h="82296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文学</a:t>
                      </a:r>
                      <a:endParaRPr lang="zh-CN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概况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唐朝是我国历史上诗歌创作的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黄金时期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(原因：唐玄宗时期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诗赋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成为进士科的主要考试内容)。唐诗的特点：题材丰富，风格多样，传世的诗歌有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五万多首</a:t>
                      </a:r>
                      <a:endParaRPr lang="en-US" altLang="en-US" sz="2200" b="0" u="sng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7640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唐诗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代表人物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诗仙</a:t>
                      </a:r>
                      <a:endParaRPr 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李白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)生活时期：</a:t>
                      </a:r>
                      <a:r>
                        <a:rPr lang="en-US" sz="22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盛唐</a:t>
                      </a:r>
                      <a:r>
                        <a:rPr lang="en-US" sz="22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时期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)诗歌特点：歌颂祖国山河的壮美，抒发了昂扬的进取精神，表现出蔑视权贵、超凡脱俗的风骨；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飘逸洒脱，充满想象力和感染力，具有浓郁的浪漫情怀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)代表作：《早发白帝城》《蜀道难》《将进酒》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7640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诗圣</a:t>
                      </a:r>
                      <a:endParaRPr 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杜甫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)生活时期：</a:t>
                      </a:r>
                      <a:r>
                        <a:rPr lang="en-US" sz="22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唐朝由盛转衰的时期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)诗歌特点：其诗风淳朴厚重，多反映战争和政治腐败给人民带来的痛苦，抒发悲愤凄婉之情。由于杜甫的诗反映了历史的真情实况，故有________之称。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)代表作：《春望》、“三吏”“三别”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38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诗王</a:t>
                      </a:r>
                      <a:endParaRPr 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白居易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)生活时期：</a:t>
                      </a:r>
                      <a:r>
                        <a:rPr lang="en-US" sz="22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唐朝中期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)诗歌特点：直面社会现实，揭示统治者的腐化和人民的疾苦；诗歌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平易近人，通俗易懂，妇孺都会吟诵，深受大众欢迎。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)代表作：《卖炭翁》《长恨歌》《琵琶行》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516880" y="4004310"/>
            <a:ext cx="1367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“诗史”</a:t>
            </a:r>
            <a:endParaRPr lang="en-US" altLang="zh-CN" sz="24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26795" y="6858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三、中国古代的文化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067300" y="842010"/>
            <a:ext cx="1157605" cy="2603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432435" y="696595"/>
          <a:ext cx="11358245" cy="529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240"/>
                <a:gridCol w="988060"/>
                <a:gridCol w="1203960"/>
                <a:gridCol w="1303655"/>
                <a:gridCol w="6958330"/>
              </a:tblGrid>
              <a:tr h="944245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文学</a:t>
                      </a:r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宋词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概况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/>
                        <a:t>词又称长短句，</a:t>
                      </a: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便于歌唱</a:t>
                      </a:r>
                      <a:r>
                        <a:rPr lang="en-US" altLang="zh-CN" sz="2400"/>
                        <a:t>。在唐朝已经出现，经五代到两宋得到很大发展，成为宋代主要的文学形式之一</a:t>
                      </a:r>
                      <a:endParaRPr 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511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代表</a:t>
                      </a:r>
                      <a:endParaRPr 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人物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苏轼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北宋苏轼改进了词的创作，扩大了词的境界，提高了词的格调，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他的词___________________，代表作有</a:t>
                      </a:r>
                      <a:r>
                        <a:rPr lang="en-US" sz="2400" b="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念奴娇·赤壁怀古》《水调歌头·明月几时有</a:t>
                      </a:r>
                      <a:r>
                        <a:rPr lang="en-US" sz="2400" b="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》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等</a:t>
                      </a:r>
                      <a:endParaRPr lang="en-US" altLang="en-US" sz="2400" b="0" u="none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906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李清照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两宋之际李清照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的词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风格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委婉、细腻、清秀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反映了当时战乱带来的灾难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抒发了忧患情怀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在当时影响较大</a:t>
                      </a:r>
                      <a:endParaRPr lang="en-US" altLang="en-US" sz="2400" b="0" u="none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494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辛弃疾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南宋辛弃疾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继承了苏轼以来的豪放词风和报国情怀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使词境变得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更为雄奇阔大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气势磅礴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震撼人心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进一步提高了词的社会功能和在文学史上的地位</a:t>
                      </a:r>
                      <a:endParaRPr lang="en-US" altLang="en-US" sz="2400" b="0" u="none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136890" y="1812925"/>
            <a:ext cx="356933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豪迈而飘逸</a:t>
            </a:r>
            <a:endParaRPr lang="en-US" altLang="zh-CN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40435" y="53975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三、中国古代的文化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3005" y="1369060"/>
            <a:ext cx="3719830" cy="368300"/>
          </a:xfrm>
          <a:prstGeom prst="rect">
            <a:avLst/>
          </a:prstGeom>
          <a:solidFill>
            <a:srgbClr val="FFFF00"/>
          </a:solidFill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市民阶层的不断壮大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 bldLvl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067300" y="842010"/>
            <a:ext cx="1157605" cy="2603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210820" y="398780"/>
          <a:ext cx="11770360" cy="644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420"/>
                <a:gridCol w="810895"/>
                <a:gridCol w="781685"/>
                <a:gridCol w="1671955"/>
                <a:gridCol w="8066405"/>
              </a:tblGrid>
              <a:tr h="1097280">
                <a:tc row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文学</a:t>
                      </a:r>
                      <a:endParaRPr lang="en-US" altLang="zh-CN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元曲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元代的文学形式主要是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元曲，关汉卿、马致远、郑光祖、白朴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等，在明代以后被誉为“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元曲四大家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”，另外还有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王实甫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(《西厢记》)。最优秀的戏剧家是_______，其代表作是《__________》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78613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明清小说</a:t>
                      </a:r>
                      <a:endParaRPr 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2400" b="1"/>
                        <a:t> </a:t>
                      </a:r>
                      <a:endParaRPr 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概况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400" u="sng"/>
                        <a:t>明清时期</a:t>
                      </a:r>
                      <a:r>
                        <a:rPr lang="en-US" altLang="zh-CN" sz="2400"/>
                        <a:t>是我国</a:t>
                      </a:r>
                      <a:r>
                        <a:rPr lang="en-US" altLang="zh-CN" sz="2400" u="sng"/>
                        <a:t>古典小说</a:t>
                      </a:r>
                      <a:r>
                        <a:rPr lang="en-US" altLang="zh-CN" sz="2400"/>
                        <a:t>的高峰，出现了四大古典名著，除《三国演义》外</a:t>
                      </a: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其他三大名著都</a:t>
                      </a:r>
                      <a:r>
                        <a:rPr lang="en-US" altLang="zh-CN" sz="2400" u="sng">
                          <a:solidFill>
                            <a:srgbClr val="FF0000"/>
                          </a:solidFill>
                        </a:rPr>
                        <a:t>具有明显的反封建色彩</a:t>
                      </a: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，反映封建社会走向衰落</a:t>
                      </a:r>
                      <a:endParaRPr lang="en-US" altLang="zh-CN" sz="24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43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代</a:t>
                      </a: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表作品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《三国演义》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又称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《三国志通俗演义》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元末明初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罗贯中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著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描写了东汉末年的军阀割据战争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是我国最早的一部长篇历史小说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152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《水浒传》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元末明初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施耐庵著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我国第一部以农民起义为题材的长篇英雄传奇小说</a:t>
                      </a:r>
                      <a:endParaRPr lang="en-US" altLang="en-US" sz="2400" b="0" u="none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152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《西游记》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明代中期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吴承恩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著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一部浪漫主义长篇神话小说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歌颂了孙悟空的正义精神和反抗精神</a:t>
                      </a:r>
                      <a:endParaRPr lang="en-US" altLang="en-US" sz="2400" b="0" u="none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80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《红楼梦》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清朝</a:t>
                      </a:r>
                      <a:r>
                        <a:rPr lang="en-US" sz="2400" b="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曹雪芹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著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前80回、高鹗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著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后40回</a:t>
                      </a:r>
                      <a:r>
                        <a:rPr lang="en-US" sz="2400" b="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《红楼梦》(乾隆晚期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排印面世)，以林黛玉与贾宝玉的爱情悲剧为主线，通过贾、王、史、薛四大家族的兴衰变化，揭示了中国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封建社会必然走向衰亡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的历史命运。它具有高度的</a:t>
                      </a:r>
                      <a:r>
                        <a:rPr lang="en-US" sz="24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思想性和艺术性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</a:t>
                      </a:r>
                      <a:r>
                        <a:rPr lang="en-US" sz="24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是我国古典小说的________，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在世界文学史上占有重要地位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491615" y="842010"/>
            <a:ext cx="186563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关汉卿</a:t>
            </a:r>
            <a:endParaRPr lang="en-US" altLang="zh-CN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67300" y="842010"/>
            <a:ext cx="186563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窦娥冤</a:t>
            </a:r>
            <a:endParaRPr lang="en-US" altLang="zh-CN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39890" y="5857875"/>
            <a:ext cx="143065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高峰</a:t>
            </a:r>
            <a:endParaRPr lang="en-US" altLang="zh-CN" sz="2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79450" y="0"/>
            <a:ext cx="24745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三、中国古代的文化</a:t>
            </a:r>
            <a:endParaRPr lang="zh-CN" altLang="en-US" sz="20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91615" y="6258560"/>
            <a:ext cx="9841230" cy="521970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en-US" altLang="zh-CN"/>
              <a:t>    </a:t>
            </a:r>
            <a:r>
              <a:rPr lang="zh-CN" altLang="en-US" sz="2800" b="1">
                <a:solidFill>
                  <a:srgbClr val="FF0000"/>
                </a:solidFill>
              </a:rPr>
              <a:t>唐诗到明清小说，文学体裁的发展趋势趋向通俗化。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4" grpId="0"/>
      <p:bldP spid="4" grpId="1"/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289685" y="1515745"/>
            <a:ext cx="984123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     </a:t>
            </a:r>
            <a:r>
              <a:rPr lang="zh-CN" altLang="en-US" sz="2400"/>
              <a:t>从汉赋、唐诗宋词到明清小说，语言由辞藻华丽、对仗工整、句式严整的文言文到句式活泼、通俗易懂的白话文，说明了中国古代文学的发展趋势是逐渐平民化。这种变化（   ）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400"/>
              <a:t>      A</a:t>
            </a:r>
            <a:r>
              <a:rPr lang="zh-CN" altLang="en-US" sz="2400"/>
              <a:t>、是为了丰富不断发展的文学</a:t>
            </a:r>
            <a:r>
              <a:rPr lang="zh-CN" altLang="en-US" sz="2400">
                <a:sym typeface="+mn-ea"/>
              </a:rPr>
              <a:t>艺术形式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400"/>
              <a:t>      B</a:t>
            </a:r>
            <a:r>
              <a:rPr lang="zh-CN" altLang="en-US" sz="2400"/>
              <a:t>、适应了不断壮大的市民阶层的需要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400"/>
              <a:t>      C</a:t>
            </a:r>
            <a:r>
              <a:rPr lang="zh-CN" altLang="en-US" sz="2400"/>
              <a:t>、有利于社会经济的普遍迅速发展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400"/>
              <a:t>      D</a:t>
            </a:r>
            <a:r>
              <a:rPr lang="zh-CN" altLang="en-US" sz="2400"/>
              <a:t>、是汉字发展由繁到简趋势到产物</a:t>
            </a:r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4387215" y="756920"/>
            <a:ext cx="296037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习题练习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6570" y="2593975"/>
            <a:ext cx="6280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</a:rPr>
              <a:t>B</a:t>
            </a:r>
            <a:endParaRPr lang="en-US" altLang="zh-CN" sz="44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6325" y="5673725"/>
            <a:ext cx="984123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 anchor="t">
            <a:spAutoFit/>
          </a:bodyPr>
          <a:p>
            <a:r>
              <a:rPr lang="en-US" altLang="zh-CN"/>
              <a:t>    </a:t>
            </a:r>
            <a:r>
              <a:rPr lang="zh-CN" altLang="en-US" sz="2000" b="1"/>
              <a:t>古代文学呈现出平民化趋势，这说明随着商品经济的发展，市民阶层逐渐壮大，因此文学随着迎合市民阶层的需要，呈现了平民化的趋势。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dirty="0">
                <a:sym typeface="+mn-ea"/>
              </a:rPr>
              <a:t>考点梳理</a:t>
            </a:r>
            <a:endParaRPr lang="zh-CN" altLang="en-US" sz="6600" dirty="0">
              <a:sym typeface="+mn-ea"/>
            </a:endParaRPr>
          </a:p>
        </p:txBody>
      </p:sp>
      <p:grpSp>
        <p:nvGrpSpPr>
          <p:cNvPr id="3" name="组合 2" descr="7b0a202020202274657874626f78223a20227b5c2263617465676f72795f69645c223a31303333372c5c2269645c223a32303334323435337d220a7d0a"/>
          <p:cNvGrpSpPr/>
          <p:nvPr/>
        </p:nvGrpSpPr>
        <p:grpSpPr>
          <a:xfrm>
            <a:off x="3976370" y="1617345"/>
            <a:ext cx="4232275" cy="1014730"/>
            <a:chOff x="7943" y="6036"/>
            <a:chExt cx="6665" cy="1598"/>
          </a:xfrm>
        </p:grpSpPr>
        <p:grpSp>
          <p:nvGrpSpPr>
            <p:cNvPr id="2" name="组合 1"/>
            <p:cNvGrpSpPr/>
            <p:nvPr/>
          </p:nvGrpSpPr>
          <p:grpSpPr>
            <a:xfrm>
              <a:off x="7943" y="6585"/>
              <a:ext cx="779" cy="543"/>
              <a:chOff x="7943" y="6585"/>
              <a:chExt cx="779" cy="543"/>
            </a:xfrm>
          </p:grpSpPr>
          <p:sp>
            <p:nvSpPr>
              <p:cNvPr id="12" name="图形 5"/>
              <p:cNvSpPr/>
              <p:nvPr/>
            </p:nvSpPr>
            <p:spPr>
              <a:xfrm>
                <a:off x="7943" y="6585"/>
                <a:ext cx="602" cy="515"/>
              </a:xfrm>
              <a:custGeom>
                <a:avLst/>
                <a:gdLst>
                  <a:gd name="connsiteX0" fmla="*/ 382098 w 382097"/>
                  <a:gd name="connsiteY0" fmla="*/ 326750 h 326749"/>
                  <a:gd name="connsiteX1" fmla="*/ 3509 w 382097"/>
                  <a:gd name="connsiteY1" fmla="*/ 135800 h 326749"/>
                  <a:gd name="connsiteX2" fmla="*/ 130441 w 382097"/>
                  <a:gd name="connsiteY2" fmla="*/ 68470 h 326749"/>
                  <a:gd name="connsiteX3" fmla="*/ 172384 w 382097"/>
                  <a:gd name="connsiteY3" fmla="*/ 5556 h 326749"/>
                  <a:gd name="connsiteX4" fmla="*/ 283863 w 382097"/>
                  <a:gd name="connsiteY4" fmla="*/ 80612 h 326749"/>
                  <a:gd name="connsiteX5" fmla="*/ 382098 w 382097"/>
                  <a:gd name="connsiteY5" fmla="*/ 326750 h 326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097" h="326749">
                    <a:moveTo>
                      <a:pt x="382098" y="326750"/>
                    </a:moveTo>
                    <a:cubicBezTo>
                      <a:pt x="382098" y="326750"/>
                      <a:pt x="52074" y="305778"/>
                      <a:pt x="3509" y="135800"/>
                    </a:cubicBezTo>
                    <a:cubicBezTo>
                      <a:pt x="-20773" y="50810"/>
                      <a:pt x="87395" y="2245"/>
                      <a:pt x="130441" y="68470"/>
                    </a:cubicBezTo>
                    <a:cubicBezTo>
                      <a:pt x="130441" y="68470"/>
                      <a:pt x="133752" y="23217"/>
                      <a:pt x="172384" y="5556"/>
                    </a:cubicBezTo>
                    <a:cubicBezTo>
                      <a:pt x="212119" y="-12104"/>
                      <a:pt x="291590" y="12179"/>
                      <a:pt x="283863" y="80612"/>
                    </a:cubicBezTo>
                    <a:cubicBezTo>
                      <a:pt x="265099" y="242864"/>
                      <a:pt x="382098" y="326750"/>
                      <a:pt x="382098" y="326750"/>
                    </a:cubicBezTo>
                    <a:close/>
                  </a:path>
                </a:pathLst>
              </a:custGeom>
              <a:solidFill>
                <a:srgbClr val="B3E8E4"/>
              </a:solidFill>
              <a:ln w="2759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图形 5"/>
              <p:cNvSpPr/>
              <p:nvPr/>
            </p:nvSpPr>
            <p:spPr>
              <a:xfrm>
                <a:off x="8583" y="6973"/>
                <a:ext cx="139" cy="155"/>
              </a:xfrm>
              <a:custGeom>
                <a:avLst/>
                <a:gdLst>
                  <a:gd name="connsiteX0" fmla="*/ 88328 w 88328"/>
                  <a:gd name="connsiteY0" fmla="*/ 98514 h 98514"/>
                  <a:gd name="connsiteX1" fmla="*/ 28 w 88328"/>
                  <a:gd name="connsiteY1" fmla="*/ 24562 h 98514"/>
                  <a:gd name="connsiteX2" fmla="*/ 37556 w 88328"/>
                  <a:gd name="connsiteY2" fmla="*/ 14629 h 98514"/>
                  <a:gd name="connsiteX3" fmla="*/ 53008 w 88328"/>
                  <a:gd name="connsiteY3" fmla="*/ 280 h 98514"/>
                  <a:gd name="connsiteX4" fmla="*/ 77291 w 88328"/>
                  <a:gd name="connsiteY4" fmla="*/ 26770 h 98514"/>
                  <a:gd name="connsiteX5" fmla="*/ 88328 w 88328"/>
                  <a:gd name="connsiteY5" fmla="*/ 98514 h 9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328" h="98514">
                    <a:moveTo>
                      <a:pt x="88328" y="98514"/>
                    </a:moveTo>
                    <a:cubicBezTo>
                      <a:pt x="88328" y="98514"/>
                      <a:pt x="2235" y="72024"/>
                      <a:pt x="28" y="24562"/>
                    </a:cubicBezTo>
                    <a:cubicBezTo>
                      <a:pt x="-1076" y="280"/>
                      <a:pt x="30933" y="-5239"/>
                      <a:pt x="37556" y="14629"/>
                    </a:cubicBezTo>
                    <a:cubicBezTo>
                      <a:pt x="37556" y="14629"/>
                      <a:pt x="40867" y="2487"/>
                      <a:pt x="53008" y="280"/>
                    </a:cubicBezTo>
                    <a:cubicBezTo>
                      <a:pt x="64046" y="-1928"/>
                      <a:pt x="83913" y="9110"/>
                      <a:pt x="77291" y="26770"/>
                    </a:cubicBezTo>
                    <a:cubicBezTo>
                      <a:pt x="62942" y="69817"/>
                      <a:pt x="88328" y="98514"/>
                      <a:pt x="88328" y="98514"/>
                    </a:cubicBezTo>
                    <a:close/>
                  </a:path>
                </a:pathLst>
              </a:custGeom>
              <a:solidFill>
                <a:srgbClr val="B3E8E4"/>
              </a:solidFill>
              <a:ln w="2759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8203" y="6036"/>
              <a:ext cx="6405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6000" spc="20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汉仪傲娇体简" panose="02010509060101010101" charset="-122"/>
                  <a:cs typeface="Arial" panose="020B0604020202020204" pitchFamily="34" charset="0"/>
                </a:rPr>
                <a:t>Part 02</a:t>
              </a:r>
              <a:endParaRPr lang="en-US" altLang="zh-CN" sz="6000" spc="200">
                <a:solidFill>
                  <a:schemeClr val="tx1"/>
                </a:solidFill>
                <a:uFillTx/>
                <a:latin typeface="Arial" panose="020B0604020202020204" pitchFamily="34" charset="0"/>
                <a:ea typeface="汉仪傲娇体简" panose="02010509060101010101" charset="-122"/>
                <a:cs typeface="Arial" panose="020B0604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1645" y="4892675"/>
            <a:ext cx="1571625" cy="16903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49745" y="1830070"/>
            <a:ext cx="767080" cy="2895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39395" y="200025"/>
          <a:ext cx="11713845" cy="6297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305"/>
                <a:gridCol w="451485"/>
                <a:gridCol w="812165"/>
                <a:gridCol w="5995035"/>
                <a:gridCol w="4046855"/>
              </a:tblGrid>
              <a:tr h="241808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黑体" panose="02010609060101010101" charset="-122"/>
                        </a:rPr>
                        <a:t>史学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《史记》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)作者：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司马迁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(我国古代伟大的史学家)。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)体例：</a:t>
                      </a:r>
                      <a:r>
                        <a:rPr lang="en-US" sz="2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是中国古代</a:t>
                      </a:r>
                      <a:r>
                        <a:rPr lang="en-US" sz="20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第一部纪传体通史</a:t>
                      </a:r>
                      <a:r>
                        <a:rPr lang="en-US" sz="2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)范围：记述了从传说中的______________时的史事。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)内容：记录了帝王将相的历史活动，肯定他们的功绩，也揭露了他们的腐朽和罪恶。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)作用：对中国史学发展产生了深远影响，在文学史上也有崇高的地位。鲁迅称它为“史家之绝唱，无韵之离骚”</a:t>
                      </a: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5031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《资治通鉴》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作者是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北宋司马光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</a:t>
                      </a:r>
                      <a:r>
                        <a:rPr lang="en-US" sz="2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是一部_________通史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。按年月日顺序，叙述从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战国到五代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的1300多年历史。司马光的《资治通鉴》与司马迁的《史记》并列为中国史学的不朽巨著，他们被后人称为</a:t>
                      </a:r>
                      <a:r>
                        <a:rPr lang="en-US" sz="2000" b="0" u="none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</a:t>
                      </a:r>
                      <a:r>
                        <a:rPr lang="en-US" sz="20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史学两司马”</a:t>
                      </a:r>
                      <a:endParaRPr lang="en-US" altLang="en-US" sz="2000" b="0" u="sng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95643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艺术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书法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魏晋南北朝时期　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(1)东汉以后，书法成为专门的艺术(主要是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由于蔡伦改进了造纸术，使纸的价格越来越低廉，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从而使纸得到广泛使用)，代表人物有曹魏时期的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钟繇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胡昭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，他们都擅长行、草、隶书，锺繇独创楷书书法。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东晋王羲之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将书法艺术提高到一个新阶段，代表作是___________，他的书法“飘若浮云、矫若惊龙”，</a:t>
                      </a:r>
                      <a:r>
                        <a:rPr lang="en-US" sz="2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被后人誉为“_______”。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(3)</a:t>
                      </a:r>
                      <a:r>
                        <a:rPr lang="en-US" sz="2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北魏时的碑刻书体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，苍劲厚重，粗犷雄浑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14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唐朝</a:t>
                      </a:r>
                      <a:endParaRPr lang="en-US" alt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最著名的书法家是__________(特点：端正劲美，雄浑敦厚，代表作品《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颜氏家庙碑》)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和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欧阳询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(特点：方折峻丽，笔力险劲，代表作品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《九成宫醴泉碑铭》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-21474822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735" y="172720"/>
            <a:ext cx="3821430" cy="226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5038090" y="630555"/>
            <a:ext cx="28676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en-US"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黄帝到汉武帝</a:t>
            </a:r>
            <a:endParaRPr lang="en-US" altLang="zh-CN" sz="20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47310" y="2799080"/>
            <a:ext cx="9632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编年体</a:t>
            </a:r>
            <a:endParaRPr lang="en-US" sz="20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83245" y="4968875"/>
            <a:ext cx="15716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《兰亭集序》</a:t>
            </a:r>
            <a:endParaRPr lang="en-US" sz="20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86450" y="5292090"/>
            <a:ext cx="9632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书圣</a:t>
            </a:r>
            <a:endParaRPr lang="en-US" sz="20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17365" y="5979795"/>
            <a:ext cx="9632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颜真卿</a:t>
            </a:r>
            <a:endParaRPr lang="en-US" sz="20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48475" y="2115820"/>
            <a:ext cx="767080" cy="2895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90825" y="7050405"/>
            <a:ext cx="1344930" cy="4337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5"/>
            </p:custDataLst>
          </p:nvPr>
        </p:nvGraphicFramePr>
        <p:xfrm>
          <a:off x="400050" y="536575"/>
          <a:ext cx="11071860" cy="6271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445"/>
                <a:gridCol w="634365"/>
                <a:gridCol w="1358265"/>
                <a:gridCol w="3376295"/>
                <a:gridCol w="5317490"/>
              </a:tblGrid>
              <a:tr h="134112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艺术</a:t>
                      </a:r>
                      <a:endParaRPr 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zh-CN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2200"/>
                        <a:t> 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绘画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魏晋南北朝时期　　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由于佛教盛行，宗教画占了主要地位。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东晋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的__________是当时著名的画家。他擅长人物画，线条优美活泼，人物传神，富有个性。代表作有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《女史箴图》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和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《洛神赋图》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。同时由于山水诗的增多，山水画开始形成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112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唐朝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绘画的题材和类型广泛，最著名的画家是___________(擅长人物故事画，代表作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《步辇图》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描绘了唐太宗接见松赞干布派来的求婚使者的情景，特点是人物形态各异，神形兼备)和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吴道子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(代表作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《送子天王图》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，特点是落笔雄劲，风格奔放)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112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两宋</a:t>
                      </a:r>
                      <a:endParaRPr 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时期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随着城市经济的繁荣，反映人民生活的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风俗画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增多，这是两宋绘画的一个特色。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北宋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大画家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张择端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的_________________是其中的代表作</a:t>
                      </a:r>
                      <a:r>
                        <a:rPr lang="en-US" sz="22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(描绘了北宋都城东京汴河两岸的繁华景象)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，它是我国美术史上的不朽作品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7900">
                <a:tc vMerge="1">
                  <a:tcPr/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-2147482468" descr="LS2022-073.TIF"/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1812290" y="4579620"/>
            <a:ext cx="3945890" cy="22364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467" descr="LS2022-074.TIF"/>
          <p:cNvPicPr>
            <a:picLocks noChangeAspect="1"/>
          </p:cNvPicPr>
          <p:nvPr/>
        </p:nvPicPr>
        <p:blipFill>
          <a:blip r:embed="rId8" r:link="rId7"/>
          <a:stretch>
            <a:fillRect/>
          </a:stretch>
        </p:blipFill>
        <p:spPr>
          <a:xfrm>
            <a:off x="6578600" y="4647565"/>
            <a:ext cx="3774440" cy="2134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964170" y="1652270"/>
            <a:ext cx="1421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阎立本</a:t>
            </a:r>
            <a:endParaRPr lang="en-US" altLang="zh-CN" sz="24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2595" y="3349625"/>
            <a:ext cx="2237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《清明上河图》</a:t>
            </a:r>
            <a:endParaRPr lang="en-US" altLang="zh-CN" sz="24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940435" y="-32385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三、中国古代的文化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62975" y="322580"/>
            <a:ext cx="1421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顾恺之</a:t>
            </a:r>
            <a:endParaRPr lang="en-US" altLang="zh-CN" sz="24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7" grpId="0"/>
      <p:bldP spid="7" grpId="1"/>
      <p:bldP spid="8" grpId="0"/>
      <p:bldP spid="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48475" y="2115820"/>
            <a:ext cx="767080" cy="2895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90825" y="7050405"/>
            <a:ext cx="1344930" cy="4337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9" name="表格 8"/>
          <p:cNvGraphicFramePr/>
          <p:nvPr>
            <p:custDataLst>
              <p:tags r:id="rId5"/>
            </p:custDataLst>
          </p:nvPr>
        </p:nvGraphicFramePr>
        <p:xfrm>
          <a:off x="716915" y="677545"/>
          <a:ext cx="11055985" cy="5989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"/>
                <a:gridCol w="386080"/>
                <a:gridCol w="842645"/>
                <a:gridCol w="9474200"/>
              </a:tblGrid>
              <a:tr h="679450">
                <a:tc rowSpan="5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艺术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雕刻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秦朝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秦始皇陵兵马俑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是秦汉时期雕塑作品的杰出代表。兵马俑的艺术群像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形象地展现了两千多年前秦军横扫六国的磅礴气势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是世界艺术宝库中的璀璨明珠</a:t>
                      </a:r>
                      <a:endParaRPr lang="en-US" altLang="en-US" sz="2000" b="0" u="none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南北朝时期　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南北朝时期，统治阶级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为了宣传佛教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，开凿了许多的石窟，其中最著名的是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山西大同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云冈石窟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和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河南洛阳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的___________。这些宏伟精巧的雕像，继承了秦汉以来我国雕塑艺术的传统风格，同时吸收了外来佛教造型艺术的特点</a:t>
                      </a: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隋唐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隋唐时期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开凿的坐落在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今天甘肃西部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的_______________是世界最大的艺术宝库之一，莫高窟里有大量精美的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壁画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和无数形象生动的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彩色塑像</a:t>
                      </a:r>
                      <a:endParaRPr lang="en-US" altLang="en-US" sz="2000" b="0" u="sng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戏剧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 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昆曲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(1)概况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①起源：又称昆剧、昆腔，原是流行于苏州昆山一带的昆山腔。②发展：明朝，昆曲成为一个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全国性的剧种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；代表作：________的《牡丹亭》(通过杜丽娘和柳梦梅的爱情故事，有力地批判了吃人的封建礼教，有很高的艺术水准)。③顶峰：清朝前期，昆曲艺术发展到了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顶峰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，代表作：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洪昇的《长生殿》、孔尚任的《桃花扇》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。④衰落：清朝中期以后，由于脱离广大民众和现实生活，昆曲逐渐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走向衰落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2)特点：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既体现了南曲的轻柔婉转，又保留了北曲的慷慨激昂；将诗词歌赋等文学形式糅合在一起，与舞姿相结合</a:t>
                      </a: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4325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京剧</a:t>
                      </a:r>
                      <a:endParaRPr lang="en-US" sz="20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(1)形成：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1790年，乾隆皇帝八十寿辰，由徽商出面组织的四大徽班先后到北京献艺，徽调不断吸收昆曲、秦腔、京调、汉调等地方戏的优点，加以创造和改进，在___________逐渐形成为一个新的剧种</a:t>
                      </a:r>
                      <a:r>
                        <a:rPr lang="en-US" sz="20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“皮黄戏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”——</a:t>
                      </a:r>
                      <a:r>
                        <a:rPr lang="en-US" sz="2000" b="0" u="none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京剧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诞生。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(2)特点：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发扬象征虚拟、歌舞并重的传统，综合运用唱、念、做、打等艺术手段。</a:t>
                      </a:r>
                      <a:endParaRPr 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(3)地位：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全面集中体现了中国戏曲的精华，是中国的</a:t>
                      </a:r>
                      <a:r>
                        <a:rPr lang="en-US" sz="20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“国粹”</a:t>
                      </a:r>
                      <a:r>
                        <a:rPr lang="en-US" sz="20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之一，被誉为“国剧”</a:t>
                      </a:r>
                      <a:endParaRPr lang="en-US" altLang="en-US" sz="20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340350" y="1430655"/>
            <a:ext cx="143573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龙门石窟</a:t>
            </a:r>
            <a:endParaRPr lang="en-US" altLang="zh-CN" sz="2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7710" y="3015615"/>
            <a:ext cx="142176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汤显祖</a:t>
            </a:r>
            <a:endParaRPr lang="en-US" altLang="zh-CN" sz="2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97040" y="2115820"/>
            <a:ext cx="198374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敦煌莫高窟</a:t>
            </a:r>
            <a:endParaRPr lang="en-US" altLang="zh-CN" sz="2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45055" y="5484495"/>
            <a:ext cx="153670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道光年间</a:t>
            </a:r>
            <a:endParaRPr lang="en-US" altLang="zh-CN" sz="2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4405" y="53975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三、中国古代的文化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8" grpId="0"/>
      <p:bldP spid="8" grpId="1"/>
      <p:bldP spid="11" grpId="0"/>
      <p:bldP spid="11" grpId="1"/>
      <p:bldP spid="12" grpId="0"/>
      <p:bldP spid="1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dirty="0">
                <a:sym typeface="+mn-ea"/>
              </a:rPr>
              <a:t>素养提升</a:t>
            </a:r>
            <a:endParaRPr lang="zh-CN" altLang="en-US" sz="6600" dirty="0">
              <a:sym typeface="+mn-ea"/>
            </a:endParaRPr>
          </a:p>
        </p:txBody>
      </p:sp>
      <p:grpSp>
        <p:nvGrpSpPr>
          <p:cNvPr id="3" name="组合 2" descr="7b0a202020202274657874626f78223a20227b5c2263617465676f72795f69645c223a31303333372c5c2269645c223a32303334323435337d220a7d0a"/>
          <p:cNvGrpSpPr/>
          <p:nvPr/>
        </p:nvGrpSpPr>
        <p:grpSpPr>
          <a:xfrm>
            <a:off x="3976370" y="1617345"/>
            <a:ext cx="4232275" cy="1014730"/>
            <a:chOff x="7943" y="6036"/>
            <a:chExt cx="6665" cy="1598"/>
          </a:xfrm>
        </p:grpSpPr>
        <p:grpSp>
          <p:nvGrpSpPr>
            <p:cNvPr id="2" name="组合 1"/>
            <p:cNvGrpSpPr/>
            <p:nvPr/>
          </p:nvGrpSpPr>
          <p:grpSpPr>
            <a:xfrm>
              <a:off x="7943" y="6585"/>
              <a:ext cx="779" cy="543"/>
              <a:chOff x="7943" y="6585"/>
              <a:chExt cx="779" cy="543"/>
            </a:xfrm>
          </p:grpSpPr>
          <p:sp>
            <p:nvSpPr>
              <p:cNvPr id="12" name="图形 5"/>
              <p:cNvSpPr/>
              <p:nvPr/>
            </p:nvSpPr>
            <p:spPr>
              <a:xfrm>
                <a:off x="7943" y="6585"/>
                <a:ext cx="602" cy="515"/>
              </a:xfrm>
              <a:custGeom>
                <a:avLst/>
                <a:gdLst>
                  <a:gd name="connsiteX0" fmla="*/ 382098 w 382097"/>
                  <a:gd name="connsiteY0" fmla="*/ 326750 h 326749"/>
                  <a:gd name="connsiteX1" fmla="*/ 3509 w 382097"/>
                  <a:gd name="connsiteY1" fmla="*/ 135800 h 326749"/>
                  <a:gd name="connsiteX2" fmla="*/ 130441 w 382097"/>
                  <a:gd name="connsiteY2" fmla="*/ 68470 h 326749"/>
                  <a:gd name="connsiteX3" fmla="*/ 172384 w 382097"/>
                  <a:gd name="connsiteY3" fmla="*/ 5556 h 326749"/>
                  <a:gd name="connsiteX4" fmla="*/ 283863 w 382097"/>
                  <a:gd name="connsiteY4" fmla="*/ 80612 h 326749"/>
                  <a:gd name="connsiteX5" fmla="*/ 382098 w 382097"/>
                  <a:gd name="connsiteY5" fmla="*/ 326750 h 326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097" h="326749">
                    <a:moveTo>
                      <a:pt x="382098" y="326750"/>
                    </a:moveTo>
                    <a:cubicBezTo>
                      <a:pt x="382098" y="326750"/>
                      <a:pt x="52074" y="305778"/>
                      <a:pt x="3509" y="135800"/>
                    </a:cubicBezTo>
                    <a:cubicBezTo>
                      <a:pt x="-20773" y="50810"/>
                      <a:pt x="87395" y="2245"/>
                      <a:pt x="130441" y="68470"/>
                    </a:cubicBezTo>
                    <a:cubicBezTo>
                      <a:pt x="130441" y="68470"/>
                      <a:pt x="133752" y="23217"/>
                      <a:pt x="172384" y="5556"/>
                    </a:cubicBezTo>
                    <a:cubicBezTo>
                      <a:pt x="212119" y="-12104"/>
                      <a:pt x="291590" y="12179"/>
                      <a:pt x="283863" y="80612"/>
                    </a:cubicBezTo>
                    <a:cubicBezTo>
                      <a:pt x="265099" y="242864"/>
                      <a:pt x="382098" y="326750"/>
                      <a:pt x="382098" y="326750"/>
                    </a:cubicBezTo>
                    <a:close/>
                  </a:path>
                </a:pathLst>
              </a:custGeom>
              <a:solidFill>
                <a:srgbClr val="B3E8E4"/>
              </a:solidFill>
              <a:ln w="2759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图形 5"/>
              <p:cNvSpPr/>
              <p:nvPr/>
            </p:nvSpPr>
            <p:spPr>
              <a:xfrm>
                <a:off x="8583" y="6973"/>
                <a:ext cx="139" cy="155"/>
              </a:xfrm>
              <a:custGeom>
                <a:avLst/>
                <a:gdLst>
                  <a:gd name="connsiteX0" fmla="*/ 88328 w 88328"/>
                  <a:gd name="connsiteY0" fmla="*/ 98514 h 98514"/>
                  <a:gd name="connsiteX1" fmla="*/ 28 w 88328"/>
                  <a:gd name="connsiteY1" fmla="*/ 24562 h 98514"/>
                  <a:gd name="connsiteX2" fmla="*/ 37556 w 88328"/>
                  <a:gd name="connsiteY2" fmla="*/ 14629 h 98514"/>
                  <a:gd name="connsiteX3" fmla="*/ 53008 w 88328"/>
                  <a:gd name="connsiteY3" fmla="*/ 280 h 98514"/>
                  <a:gd name="connsiteX4" fmla="*/ 77291 w 88328"/>
                  <a:gd name="connsiteY4" fmla="*/ 26770 h 98514"/>
                  <a:gd name="connsiteX5" fmla="*/ 88328 w 88328"/>
                  <a:gd name="connsiteY5" fmla="*/ 98514 h 9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328" h="98514">
                    <a:moveTo>
                      <a:pt x="88328" y="98514"/>
                    </a:moveTo>
                    <a:cubicBezTo>
                      <a:pt x="88328" y="98514"/>
                      <a:pt x="2235" y="72024"/>
                      <a:pt x="28" y="24562"/>
                    </a:cubicBezTo>
                    <a:cubicBezTo>
                      <a:pt x="-1076" y="280"/>
                      <a:pt x="30933" y="-5239"/>
                      <a:pt x="37556" y="14629"/>
                    </a:cubicBezTo>
                    <a:cubicBezTo>
                      <a:pt x="37556" y="14629"/>
                      <a:pt x="40867" y="2487"/>
                      <a:pt x="53008" y="280"/>
                    </a:cubicBezTo>
                    <a:cubicBezTo>
                      <a:pt x="64046" y="-1928"/>
                      <a:pt x="83913" y="9110"/>
                      <a:pt x="77291" y="26770"/>
                    </a:cubicBezTo>
                    <a:cubicBezTo>
                      <a:pt x="62942" y="69817"/>
                      <a:pt x="88328" y="98514"/>
                      <a:pt x="88328" y="98514"/>
                    </a:cubicBezTo>
                    <a:close/>
                  </a:path>
                </a:pathLst>
              </a:custGeom>
              <a:solidFill>
                <a:srgbClr val="B3E8E4"/>
              </a:solidFill>
              <a:ln w="2759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8203" y="6036"/>
              <a:ext cx="6405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6000" spc="20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汉仪傲娇体简" panose="02010509060101010101" charset="-122"/>
                  <a:cs typeface="Arial" panose="020B0604020202020204" pitchFamily="34" charset="0"/>
                </a:rPr>
                <a:t>Part 03</a:t>
              </a:r>
              <a:endParaRPr lang="en-US" altLang="zh-CN" sz="6000" spc="200">
                <a:solidFill>
                  <a:schemeClr val="tx1"/>
                </a:solidFill>
                <a:uFillTx/>
                <a:latin typeface="Arial" panose="020B0604020202020204" pitchFamily="34" charset="0"/>
                <a:ea typeface="汉仪傲娇体简" panose="02010509060101010101" charset="-122"/>
                <a:cs typeface="Arial" panose="020B0604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8820" y="764540"/>
            <a:ext cx="6447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1．中国古代科技与西方近代科技的对比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-2147482600" descr="素养提升.TIF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988378" y="34290"/>
            <a:ext cx="2714191" cy="7200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表格 3"/>
          <p:cNvGraphicFramePr/>
          <p:nvPr>
            <p:custDataLst>
              <p:tags r:id="rId7"/>
            </p:custDataLst>
          </p:nvPr>
        </p:nvGraphicFramePr>
        <p:xfrm>
          <a:off x="150495" y="1286510"/>
          <a:ext cx="11866880" cy="5464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85"/>
                <a:gridCol w="1296035"/>
                <a:gridCol w="4252595"/>
                <a:gridCol w="5346065"/>
              </a:tblGrid>
              <a:tr h="40195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项目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中国古代科技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西方近代科技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不</a:t>
                      </a: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同点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科技内容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主要是</a:t>
                      </a:r>
                      <a:r>
                        <a:rPr lang="en-US" sz="18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应用科学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更多处于对经验的总结阶段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缺乏理性认识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把系统观察和实验同严密的逻辑体系相结合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形成以实验事实为根据的系统的</a:t>
                      </a:r>
                      <a:r>
                        <a:rPr lang="en-US" sz="18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科学理论</a:t>
                      </a:r>
                      <a:endParaRPr lang="en-US" altLang="en-US" sz="1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67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科技方法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直接从现象中进行整理综合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总结经验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注重理论分析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把分析的实践上升到科学方法论的高度加以阐明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13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服务范围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农业为主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工业为主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133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发展趋势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明清时期进入总结阶段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发展趋于</a:t>
                      </a:r>
                      <a:r>
                        <a:rPr lang="en-US" sz="18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停滞</a:t>
                      </a:r>
                      <a:endParaRPr lang="en-US" altLang="en-US" sz="1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发展较快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日益与工业结合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形成</a:t>
                      </a:r>
                      <a:r>
                        <a:rPr lang="en-US" sz="18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三次科技革命</a:t>
                      </a:r>
                      <a:endParaRPr lang="en-US" altLang="en-US" sz="1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相同点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都是当时社会发展的产物；都对世界产生深远影响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推动了人类文明的进步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343150"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明清时期中西科技发展趋势不同的原因　</a:t>
                      </a:r>
                      <a:endParaRPr lang="en-US" altLang="en-US" sz="1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(1)经济上：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中国自然经济占主导地位，自然经济的分散性与封闭性使科技发展缺少动力；西方商品经济与资本主义工商业的发展，对科技提出更高的要求，成为科技发展的巨大动力。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(2)政治上：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中国专制主义中央集权制度不断强化，阻碍中国社会的进步；西方资本主义制度的建立和巩固，为科技发展提供了社会环境与制度保障。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(3)思想上：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中国实行八股取士，大兴文字狱，束缚了人们的思想；欧洲的文艺复兴和资产阶级的启蒙运动解放了思想，为科技发展提供了思想武器。</a:t>
                      </a:r>
                      <a:endParaRPr 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(4)对外关系上：</a:t>
                      </a:r>
                      <a:r>
                        <a:rPr 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中国实行“海禁”与“闭关锁国”政策，阻碍了中外文化交流；西方殖民扩张，开拓海外市场，推动了科技进步</a:t>
                      </a:r>
                      <a:endParaRPr lang="en-US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762115" y="381000"/>
            <a:ext cx="5364480" cy="829945"/>
          </a:xfrm>
          <a:prstGeom prst="rect">
            <a:avLst/>
          </a:prstGeom>
          <a:solidFill>
            <a:srgbClr val="FFFF00"/>
          </a:solidFill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highlight>
                  <a:srgbClr val="FFFF00"/>
                </a:highlight>
              </a:rPr>
              <a:t>明清时期科技落后于西方的根本原因：腐朽落后的封建制度</a:t>
            </a:r>
            <a:endParaRPr lang="zh-CN" altLang="en-US" sz="2400" b="1">
              <a:highlight>
                <a:srgbClr val="FFFF00"/>
              </a:highlight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7" grpId="0" bldLvl="0" animBg="1"/>
      <p:bldP spid="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8220" y="86995"/>
            <a:ext cx="3703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2.传统儒家思想的演变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5"/>
            </p:custDataLst>
          </p:nvPr>
        </p:nvGraphicFramePr>
        <p:xfrm>
          <a:off x="120015" y="596900"/>
          <a:ext cx="11705590" cy="614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4545"/>
                <a:gridCol w="1487170"/>
                <a:gridCol w="9413875"/>
              </a:tblGrid>
              <a:tr h="4470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地位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历史时期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原因或概况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76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受到冷落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春秋战</a:t>
                      </a:r>
                      <a:endParaRPr 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国时期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(1)春秋时期孔子创立儒家学说，儒家思想提倡的“仁”“礼”、主张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以德治国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，在动荡与变革的社会大环境下，</a:t>
                      </a:r>
                      <a:r>
                        <a:rPr lang="en-US" sz="22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不能适应新兴地主阶级的统治需求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(法家思想备受青睐)。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(2)战国时期，孟子主张实行“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仁政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”；提出“民贵君轻”的思想；反对一切非正义的战争。但仍然不受统治者重视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1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受到打击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秦朝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(1)当时的儒家思想不利于国家统一和中央集权。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(2)秦始皇推崇法家学说，以法家思想治国；为加强思想控制，“焚书坑儒”，极力排斥儒家思想。结束了春秋战国以来“百家争鸣”的局面，给我国传统文化造成极大的损失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1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成为正统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汉武帝</a:t>
                      </a:r>
                      <a:endParaRPr 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时期　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(1)董仲舒提出“大一统”思想，“罢黜百家，独尊儒术”，适应了汉武帝巩固专制主义中央集权的需要，促进了“大一统”局面的出现。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(2)从此，儒家思想开始成为封建社会的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正统思想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。在长安创办太学，以儒家的主要经典为教材，大力推行儒学教育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1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继续发展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唐宋时期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(1)隋唐时，巩固与完善。唐朝明经科即考儒家经书。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(2)北宋时，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周敦颐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创立以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“诚”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为核心的新儒学体系“理学”，在中国哲学上起承前启后的作用，为湖湘学派奠定思想渊源。北宋宣传理学的著名书院——湖南衡阳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石鼓学院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和长沙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岳麓书院</a:t>
                      </a:r>
                      <a:endParaRPr lang="en-US" altLang="en-US" sz="2200" b="0" u="sng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  <p:bldLst>
      <p:bldP spid="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7105" y="149225"/>
            <a:ext cx="3703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2.传统儒家思想的演变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5"/>
            </p:custDataLst>
          </p:nvPr>
        </p:nvGraphicFramePr>
        <p:xfrm>
          <a:off x="229235" y="690245"/>
          <a:ext cx="11515090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1210"/>
                <a:gridCol w="1308100"/>
                <a:gridCol w="9415780"/>
              </a:tblGrid>
              <a:tr h="502920"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地位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历史时期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原因或概况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3360"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空前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强化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走向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衰落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明清时期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(1)空前强化：统治者极力推崇；科举考试“八股取士”制度的推行。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(2)走向衰落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①中国：明清对君主专制的猛烈批判，使儒学的正统思想受到冲击；有利于近代民主思想产生，但没有从根本上动摇儒学作为传统文化的主导地位。湖南衡阳人王船山认为行是知的基础，强调实践，坚持历史不断发展；②西方：17—18世纪欧洲启蒙运动时期，伏尔泰等启蒙思想家</a:t>
                      </a:r>
                      <a:r>
                        <a:rPr lang="en-US" alt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非常推崇孔子及其创立的儒学</a:t>
                      </a:r>
                      <a:r>
                        <a:rPr lang="en-US" alt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(因为儒学不是宗教 ，启蒙思想家可以利用它反对当时西欧的天主教会)，工业革命后，西方国家开始瞧不起中国，</a:t>
                      </a:r>
                      <a:r>
                        <a:rPr lang="en-US" alt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儒学也遭受蔑视</a:t>
                      </a:r>
                      <a:endParaRPr lang="en-US" altLang="en-US" sz="2200" b="0" u="sng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760"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被利用　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维新变法时期</a:t>
                      </a:r>
                      <a:endParaRPr lang="en-US" altLang="en-US" sz="2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(1)为了宣传维新变法思想，康有为将西方资本主义政治学说同中国的儒家思想结合。</a:t>
                      </a:r>
                      <a:endParaRPr 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(2)袁世凯掀起</a:t>
                      </a:r>
                      <a:r>
                        <a:rPr lang="en-US" sz="2200" b="0" u="sng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尊孔复古</a:t>
                      </a:r>
                      <a:r>
                        <a:rPr lang="en-US" sz="22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的逆流，为复辟帝制做准备 </a:t>
                      </a:r>
                      <a:endParaRPr lang="en-US" altLang="en-US" sz="22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  <p:bldLst>
      <p:bldP spid="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7105" y="149225"/>
            <a:ext cx="3703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2.传统儒家思想的演变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5"/>
            </p:custDataLst>
          </p:nvPr>
        </p:nvGraphicFramePr>
        <p:xfrm>
          <a:off x="157480" y="748030"/>
          <a:ext cx="11790680" cy="5720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570"/>
                <a:gridCol w="2435225"/>
                <a:gridCol w="7842885"/>
              </a:tblGrid>
              <a:tr h="568325"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地位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历史时期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原因或概况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88465"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全盘否定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新文化运动时期　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1915年在上海兴起的新文化运动提出了“打倒孔家店”的口号，宣扬民主科学，</a:t>
                      </a:r>
                      <a:r>
                        <a:rPr lang="en-US" sz="2400" b="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彻底动摇了儒家思想的统治地位</a:t>
                      </a:r>
                      <a:endParaRPr lang="en-US" altLang="en-US" sz="2400" b="0" u="sng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7285"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遭受重创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“文革”时期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被反革命集团利用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动乱扩大到社会各个领域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对文化的破坏尤其严重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4745"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迎来转机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改革开放以来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坚持“古为今用”，对儒家思想进行扬弃；中国人民“文化自信”的推动史料学史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91895"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认识</a:t>
                      </a:r>
                      <a:endParaRPr lang="en-US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(1)对待传统文化要</a:t>
                      </a:r>
                      <a:r>
                        <a:rPr lang="en-US" sz="24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“取其精华，去其糟粕”</a:t>
                      </a: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，“批判地继承”。</a:t>
                      </a:r>
                      <a:endParaRPr 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(2)先进思想能推动社会的进步与发展</a:t>
                      </a:r>
                      <a:endParaRPr lang="en-US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  <p:bldLst>
      <p:bldP spid="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400175" y="1107440"/>
            <a:ext cx="939038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2800" b="1">
                <a:latin typeface="+mj-lt"/>
                <a:ea typeface="+mj-lt"/>
                <a:cs typeface="+mj-lt"/>
              </a:rPr>
              <a:t>1</a:t>
            </a:r>
            <a:r>
              <a:rPr lang="zh-CN" altLang="en-US" sz="2800" b="1">
                <a:latin typeface="+mj-lt"/>
                <a:ea typeface="+mj-lt"/>
                <a:cs typeface="+mj-lt"/>
              </a:rPr>
              <a:t>、由百家争鸣到思想统一的原因：</a:t>
            </a:r>
            <a:endParaRPr lang="zh-CN" altLang="en-US" sz="2800" b="1">
              <a:latin typeface="+mj-lt"/>
              <a:ea typeface="+mj-lt"/>
              <a:cs typeface="+mj-lt"/>
            </a:endParaRPr>
          </a:p>
          <a:p>
            <a:pPr>
              <a:lnSpc>
                <a:spcPct val="200000"/>
              </a:lnSpc>
            </a:pPr>
            <a:r>
              <a:rPr lang="zh-CN" altLang="en-US" sz="2800" b="1">
                <a:latin typeface="+mj-lt"/>
                <a:ea typeface="+mj-lt"/>
                <a:cs typeface="+mj-lt"/>
              </a:rPr>
              <a:t>       适应中央集权制度建立与巩固的需要。</a:t>
            </a:r>
            <a:endParaRPr lang="zh-CN" altLang="en-US" sz="2800" b="1">
              <a:latin typeface="+mj-lt"/>
              <a:ea typeface="+mj-lt"/>
              <a:cs typeface="+mj-lt"/>
            </a:endParaRPr>
          </a:p>
          <a:p>
            <a:pPr>
              <a:lnSpc>
                <a:spcPct val="200000"/>
              </a:lnSpc>
            </a:pPr>
            <a:r>
              <a:rPr lang="en-US" altLang="zh-CN" sz="2800" b="1">
                <a:latin typeface="+mj-lt"/>
                <a:ea typeface="+mj-lt"/>
                <a:cs typeface="+mj-lt"/>
              </a:rPr>
              <a:t>2</a:t>
            </a:r>
            <a:r>
              <a:rPr lang="zh-CN" altLang="en-US" sz="2800" b="1">
                <a:latin typeface="+mj-lt"/>
                <a:ea typeface="+mj-lt"/>
                <a:cs typeface="+mj-lt"/>
              </a:rPr>
              <a:t>、影响不同时期思想地位变化的主要因素：</a:t>
            </a:r>
            <a:endParaRPr lang="zh-CN" altLang="en-US" sz="2800" b="1">
              <a:latin typeface="+mj-lt"/>
              <a:ea typeface="+mj-lt"/>
              <a:cs typeface="+mj-lt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+mj-lt"/>
                <a:ea typeface="+mj-lt"/>
                <a:cs typeface="+mj-lt"/>
              </a:rPr>
              <a:t>不同时期社会发展需求不同；</a:t>
            </a:r>
            <a:endParaRPr lang="zh-CN" altLang="en-US" sz="2800" b="1">
              <a:latin typeface="+mj-lt"/>
              <a:ea typeface="+mj-lt"/>
              <a:cs typeface="+mj-lt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+mj-lt"/>
                <a:ea typeface="+mj-lt"/>
                <a:cs typeface="+mj-lt"/>
              </a:rPr>
              <a:t>统治者巩固统治的需要。</a:t>
            </a:r>
            <a:endParaRPr lang="zh-CN" altLang="en-US" sz="2800" b="1">
              <a:latin typeface="+mj-lt"/>
              <a:ea typeface="+mj-lt"/>
              <a:cs typeface="+mj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3115" y="802005"/>
            <a:ext cx="9948545" cy="6123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3.百家争鸣与文艺复兴比较(详见本书世界近代史第一讲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p186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4．中国古代主要书写载体的发展和汉字的演进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-2147482600" descr="素养提升.TIF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855028" y="88900"/>
            <a:ext cx="2714191" cy="7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465" descr="LS2022-075.TIF"/>
          <p:cNvPicPr>
            <a:picLocks noChangeAspect="1"/>
          </p:cNvPicPr>
          <p:nvPr/>
        </p:nvPicPr>
        <p:blipFill>
          <a:blip r:embed="rId7" r:link="rId6"/>
          <a:stretch>
            <a:fillRect/>
          </a:stretch>
        </p:blipFill>
        <p:spPr>
          <a:xfrm>
            <a:off x="451485" y="2326640"/>
            <a:ext cx="11610975" cy="35159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  <p:bldLst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5165" y="597535"/>
            <a:ext cx="55441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一、中国古代的科学技术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(一)中国古代的重大科技成就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7515" y="4018915"/>
            <a:ext cx="765175" cy="3035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377805" y="4782820"/>
            <a:ext cx="549910" cy="3168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21100" y="3246120"/>
            <a:ext cx="1042670" cy="2736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69945" y="3619500"/>
            <a:ext cx="883920" cy="2749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58620" y="4702175"/>
            <a:ext cx="1405255" cy="3321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15535" y="5107940"/>
            <a:ext cx="927735" cy="317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648190" y="1899285"/>
            <a:ext cx="608330" cy="2895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-2147482570" descr="考点梳理.TIF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755650" y="-11430"/>
            <a:ext cx="2742565" cy="727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68195"/>
            <a:ext cx="12030075" cy="43719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43860" y="2953385"/>
            <a:ext cx="123698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商朝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endParaRPr lang="en-US" altLang="zh-CN" sz="2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09950" y="4361180"/>
            <a:ext cx="213169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礼器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endParaRPr lang="en-US" altLang="zh-CN" sz="2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87540" y="4070350"/>
            <a:ext cx="977900" cy="368300"/>
          </a:xfrm>
          <a:prstGeom prst="rect">
            <a:avLst/>
          </a:prstGeom>
          <a:noFill/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钟鼎文</a:t>
            </a:r>
            <a:endParaRPr lang="zh-CN" altLang="en-US" b="1">
              <a:highlight>
                <a:srgbClr val="FFFF00"/>
              </a:highligh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14640" y="4908550"/>
            <a:ext cx="2009775" cy="368300"/>
          </a:xfrm>
          <a:prstGeom prst="rect">
            <a:avLst/>
          </a:prstGeom>
          <a:noFill/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楚庄王</a:t>
            </a:r>
            <a:r>
              <a:rPr lang="en-US" altLang="zh-CN" b="1">
                <a:highlight>
                  <a:srgbClr val="FFFF00"/>
                </a:highlight>
              </a:rPr>
              <a:t> </a:t>
            </a:r>
            <a:r>
              <a:rPr lang="zh-CN" altLang="en-US" b="1">
                <a:highlight>
                  <a:srgbClr val="FFFF00"/>
                </a:highlight>
              </a:rPr>
              <a:t>问鼎中原</a:t>
            </a:r>
            <a:endParaRPr lang="zh-CN" altLang="en-US" b="1">
              <a:highlight>
                <a:srgbClr val="FFFF00"/>
              </a:highligh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87540" y="5509895"/>
            <a:ext cx="3632835" cy="368300"/>
          </a:xfrm>
          <a:prstGeom prst="rect">
            <a:avLst/>
          </a:prstGeom>
          <a:noFill/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练测本</a:t>
            </a:r>
            <a:r>
              <a:rPr lang="en-US" altLang="zh-CN" b="1">
                <a:highlight>
                  <a:srgbClr val="FFFF00"/>
                </a:highlight>
              </a:rPr>
              <a:t>P1 </a:t>
            </a:r>
            <a:r>
              <a:rPr lang="zh-CN" altLang="en-US" b="1">
                <a:highlight>
                  <a:srgbClr val="FFFF00"/>
                </a:highlight>
              </a:rPr>
              <a:t>高度发达、多元一体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5" grpId="1"/>
      <p:bldP spid="2" grpId="1"/>
      <p:bldP spid="6" grpId="0" bldLvl="0" animBg="1"/>
      <p:bldP spid="6" grpId="1" animBg="1"/>
      <p:bldP spid="16" grpId="0" bldLvl="0" animBg="1"/>
      <p:bldP spid="16" grpId="1" animBg="1"/>
      <p:bldP spid="18" grpId="0" bldLvl="0" animBg="1"/>
      <p:bldP spid="1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pic>
        <p:nvPicPr>
          <p:cNvPr id="2" name="图片 -2147482560" descr="归纳总结.TIF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1074420" y="88900"/>
            <a:ext cx="2117725" cy="55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84480" y="536575"/>
            <a:ext cx="11875135" cy="679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ctr" fontAlgn="auto">
              <a:lnSpc>
                <a:spcPct val="150000"/>
              </a:lnSpc>
            </a:pPr>
            <a:r>
              <a:rPr lang="zh-CN" altLang="en-US" sz="255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中国古代的治国思想及主要治国政策的变化</a:t>
            </a:r>
            <a:r>
              <a:rPr lang="zh-CN" altLang="en-US" sz="2550" b="1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一轮资料</a:t>
            </a:r>
            <a:r>
              <a:rPr lang="en-US" altLang="zh-CN" sz="2550" b="1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p64</a:t>
            </a:r>
            <a:endParaRPr lang="en-US" altLang="zh-CN" sz="2550" b="1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LS2022-070.TIF"/>
          <p:cNvPicPr>
            <a:picLocks noChangeAspect="1"/>
          </p:cNvPicPr>
          <p:nvPr/>
        </p:nvPicPr>
        <p:blipFill>
          <a:blip r:embed="rId7" r:link="rId6"/>
          <a:stretch>
            <a:fillRect/>
          </a:stretch>
        </p:blipFill>
        <p:spPr>
          <a:xfrm>
            <a:off x="213995" y="1475105"/>
            <a:ext cx="11537950" cy="51981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pic>
        <p:nvPicPr>
          <p:cNvPr id="6" name="图片 -2147482603" descr="拓展延伸.TIF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975360" y="184150"/>
            <a:ext cx="2325370" cy="613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89560" y="302260"/>
            <a:ext cx="117608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ctr"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轴心时代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400">
                <a:sym typeface="+mn-ea"/>
              </a:rPr>
              <a:t>20世纪，德国哲学家雅斯贝斯把公元前8-前3世纪称作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“轴心时代”</a:t>
            </a:r>
            <a:r>
              <a:rPr lang="zh-CN" altLang="en-US" sz="2400">
                <a:sym typeface="+mn-ea"/>
              </a:rPr>
              <a:t>。他认为，在这一时期，中国、印度和希腊都产生了著名的哲人和思想家，他们对如何治理国家、人与人的关系、人类与自然界的关系等重大问题提出了许多重要见解。这个时期文化和思想上的创造，深刻影响了此后两千多年间各个文明的发展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0815" y="3255645"/>
            <a:ext cx="1014603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中国</a:t>
            </a:r>
            <a:r>
              <a:rPr lang="zh-CN" altLang="en-US"/>
              <a:t>战国时期的百家争鸣，各学派思想家对如何治理国家、人与人的关系、人类与自然界的关系等重大问题提出了许多重要见解。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印度</a:t>
            </a:r>
            <a:r>
              <a:rPr lang="zh-CN" altLang="en-US"/>
              <a:t>佛教创立于公元前6世纪，创始人释迦牟尼反对特权，提出众生平等，佛教一度成为印度最重要的宗教之一。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希腊</a:t>
            </a:r>
            <a:r>
              <a:rPr lang="zh-CN" altLang="en-US"/>
              <a:t>苏格拉底终生探讨人的灵魂、美德和幸福的问题，提出知识即美德，主张人应该“认识你自己”，这对认识人的内心世界具有重要意义。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34105" y="5900420"/>
            <a:ext cx="5266690" cy="368300"/>
          </a:xfrm>
          <a:prstGeom prst="rect">
            <a:avLst/>
          </a:prstGeom>
          <a:solidFill>
            <a:srgbClr val="FFFF00"/>
          </a:solidFill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相关习题：练测本</a:t>
            </a:r>
            <a:r>
              <a:rPr lang="en-US" altLang="zh-CN" b="1">
                <a:highlight>
                  <a:srgbClr val="FFFF00"/>
                </a:highlight>
              </a:rPr>
              <a:t>p69</a:t>
            </a:r>
            <a:r>
              <a:rPr lang="zh-CN" altLang="en-US" b="1">
                <a:highlight>
                  <a:srgbClr val="FFFF00"/>
                </a:highlight>
              </a:rPr>
              <a:t>页第</a:t>
            </a:r>
            <a:r>
              <a:rPr lang="en-US" altLang="zh-CN" b="1">
                <a:highlight>
                  <a:srgbClr val="FFFF00"/>
                </a:highlight>
              </a:rPr>
              <a:t>14</a:t>
            </a:r>
            <a:r>
              <a:rPr lang="zh-CN" altLang="en-US" b="1">
                <a:highlight>
                  <a:srgbClr val="FFFF00"/>
                </a:highlight>
              </a:rPr>
              <a:t>题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  <p:bldLst>
      <p:bldP spid="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42925" y="1466215"/>
            <a:ext cx="10979150" cy="3015615"/>
          </a:xfrm>
        </p:spPr>
        <p:txBody>
          <a:bodyPr>
            <a:noAutofit/>
          </a:bodyPr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000" dirty="0">
                <a:solidFill>
                  <a:srgbClr val="0070C0"/>
                </a:solidFill>
              </a:rPr>
              <a:t>请按历史作业安排表</a:t>
            </a:r>
            <a:br>
              <a:rPr lang="zh-CN" altLang="en-US" sz="5000" dirty="0">
                <a:solidFill>
                  <a:srgbClr val="0070C0"/>
                </a:solidFill>
              </a:rPr>
            </a:br>
            <a:r>
              <a:rPr lang="zh-CN" altLang="en-US" sz="5000" dirty="0">
                <a:solidFill>
                  <a:srgbClr val="0070C0"/>
                </a:solidFill>
              </a:rPr>
              <a:t>完成《练测本》第</a:t>
            </a:r>
            <a:r>
              <a:rPr lang="en-US" altLang="zh-CN" sz="5000" dirty="0">
                <a:solidFill>
                  <a:srgbClr val="0070C0"/>
                </a:solidFill>
              </a:rPr>
              <a:t>7</a:t>
            </a:r>
            <a:r>
              <a:rPr lang="zh-CN" altLang="en-US" sz="5000" dirty="0">
                <a:solidFill>
                  <a:srgbClr val="0070C0"/>
                </a:solidFill>
              </a:rPr>
              <a:t>讲</a:t>
            </a:r>
            <a:r>
              <a:rPr lang="en-US" altLang="zh-CN" sz="5000" dirty="0">
                <a:solidFill>
                  <a:srgbClr val="0070C0"/>
                </a:solidFill>
              </a:rPr>
              <a:t>13</a:t>
            </a:r>
            <a:r>
              <a:rPr lang="zh-CN" altLang="en-US" sz="5000" dirty="0">
                <a:solidFill>
                  <a:srgbClr val="0070C0"/>
                </a:solidFill>
              </a:rPr>
              <a:t>、</a:t>
            </a:r>
            <a:r>
              <a:rPr lang="en-US" altLang="zh-CN" sz="5000" dirty="0">
                <a:solidFill>
                  <a:srgbClr val="0070C0"/>
                </a:solidFill>
              </a:rPr>
              <a:t>14</a:t>
            </a:r>
            <a:r>
              <a:rPr lang="zh-CN" altLang="en-US" sz="5000" dirty="0">
                <a:solidFill>
                  <a:srgbClr val="0070C0"/>
                </a:solidFill>
              </a:rPr>
              <a:t>题</a:t>
            </a:r>
            <a:endParaRPr lang="zh-CN" altLang="en-US" sz="5000" dirty="0">
              <a:solidFill>
                <a:srgbClr val="0070C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517515" y="4018915"/>
            <a:ext cx="765175" cy="3035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377805" y="4782820"/>
            <a:ext cx="549910" cy="3168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21100" y="3246120"/>
            <a:ext cx="1042670" cy="2736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58620" y="4702175"/>
            <a:ext cx="1405255" cy="3321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15535" y="5107940"/>
            <a:ext cx="927735" cy="317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648190" y="1899285"/>
            <a:ext cx="608330" cy="2895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-2147482570" descr="考点梳理.TIF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755650" y="-11430"/>
            <a:ext cx="2742565" cy="727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45" y="1960245"/>
            <a:ext cx="11831955" cy="4777105"/>
          </a:xfrm>
          <a:prstGeom prst="rect">
            <a:avLst/>
          </a:prstGeom>
        </p:spPr>
      </p:pic>
      <p:sp>
        <p:nvSpPr>
          <p:cNvPr id="18" name="TextBox 1"/>
          <p:cNvSpPr txBox="1"/>
          <p:nvPr/>
        </p:nvSpPr>
        <p:spPr>
          <a:xfrm>
            <a:off x="685165" y="597535"/>
            <a:ext cx="55441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一、中国古代的科学技术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(一)中国古代的重大科技成就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69110" y="2449830"/>
            <a:ext cx="17214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司母戊鼎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endParaRPr lang="en-US" altLang="zh-CN" sz="2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87770" y="3563620"/>
            <a:ext cx="213169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桃源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endParaRPr lang="en-US" altLang="zh-CN" sz="2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  <p:bldP spid="16" grpId="1"/>
      <p:bldP spid="1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81610" y="525780"/>
            <a:ext cx="11828780" cy="5408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、（</a:t>
            </a:r>
            <a:r>
              <a:rPr lang="en-US" altLang="zh-CN" sz="2400">
                <a:sym typeface="+mn-ea"/>
              </a:rPr>
              <a:t>2019·</a:t>
            </a:r>
            <a:r>
              <a:rPr lang="zh-CN" altLang="en-US" sz="2400">
                <a:sym typeface="+mn-ea"/>
              </a:rPr>
              <a:t>长沙）2019年5月18日，由国家文物局和湖南省人民政府共同举办，第43届国际博物馆日中国主会场活动在湖南省博物馆顺利开幕。作为国家一级博物馆，湖南省博物馆有许多镇馆之宝，其中有（　　）</a:t>
            </a:r>
            <a:endParaRPr lang="zh-CN" altLang="en-US" sz="2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ym typeface="+mn-ea"/>
              </a:rPr>
              <a:t>A．皿方罍   辛追女尸</a:t>
            </a:r>
            <a:r>
              <a:rPr lang="en-US" altLang="zh-CN" sz="2400">
                <a:sym typeface="+mn-ea"/>
              </a:rPr>
              <a:t>          </a:t>
            </a:r>
            <a:r>
              <a:rPr lang="zh-CN" altLang="en-US" sz="2400">
                <a:sym typeface="+mn-ea"/>
              </a:rPr>
              <a:t>B．四羊方尊  走马楼吴简</a:t>
            </a:r>
            <a:endParaRPr lang="zh-CN" altLang="en-US" sz="2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ym typeface="+mn-ea"/>
              </a:rPr>
              <a:t>C．曾侯乙编钟   里耶秦简</a:t>
            </a:r>
            <a:r>
              <a:rPr lang="en-US" altLang="zh-CN" sz="2400">
                <a:sym typeface="+mn-ea"/>
              </a:rPr>
              <a:t>   </a:t>
            </a:r>
            <a:r>
              <a:rPr lang="zh-CN" altLang="en-US" sz="2400">
                <a:sym typeface="+mn-ea"/>
              </a:rPr>
              <a:t>D．越王勾践剑  辛追女尸</a:t>
            </a:r>
            <a:endParaRPr lang="zh-CN" altLang="en-US" sz="2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、（</a:t>
            </a:r>
            <a:r>
              <a:rPr lang="en-US" altLang="zh-CN" sz="2400">
                <a:sym typeface="+mn-ea"/>
              </a:rPr>
              <a:t>2016·</a:t>
            </a:r>
            <a:r>
              <a:rPr lang="zh-CN" altLang="en-US" sz="2400">
                <a:sym typeface="+mn-ea"/>
              </a:rPr>
              <a:t>长沙）在湖南省博物馆收藏的文物中有一件“稀世珍宝”。如图是该文物2014年6月回归长沙时，湖南省委书记徐守盛（中）、省长杜家毫（右）和中国文化部副部长、国家文物局局长励小捷共同为其“合体”的场景。</a:t>
            </a:r>
            <a:endParaRPr lang="zh-CN" altLang="en-US" sz="2400"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ym typeface="+mn-ea"/>
              </a:rPr>
              <a:t>该文物是（　　）</a:t>
            </a:r>
            <a:endParaRPr lang="zh-CN" altLang="en-US" sz="2400"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ym typeface="+mn-ea"/>
              </a:rPr>
              <a:t>A．皿方罍	B．司母戊鼎	C．四羊方尊	D．虎耳铜鼎</a:t>
            </a:r>
            <a:endParaRPr lang="zh-CN" altLang="en-US" sz="2400"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917940" y="4082415"/>
            <a:ext cx="2185035" cy="2510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757160" y="1549400"/>
            <a:ext cx="6280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</a:rPr>
              <a:t>A</a:t>
            </a:r>
            <a:endParaRPr lang="en-US" altLang="zh-CN" sz="44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1490" y="4574540"/>
            <a:ext cx="6280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</a:rPr>
              <a:t>A</a:t>
            </a:r>
            <a:endParaRPr lang="en-US" altLang="zh-CN" sz="440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7440" y="0"/>
            <a:ext cx="20116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真题体验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22975" y="2551430"/>
            <a:ext cx="622935" cy="317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30240" y="2938145"/>
            <a:ext cx="608330" cy="2603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67655" y="4357370"/>
            <a:ext cx="666750" cy="2743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215245" y="2921000"/>
            <a:ext cx="666750" cy="2743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43090" y="2949575"/>
            <a:ext cx="217805" cy="2305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221355" y="3282950"/>
            <a:ext cx="290830" cy="2305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046480" y="887095"/>
            <a:ext cx="10339070" cy="5761990"/>
            <a:chOff x="1079" y="234"/>
            <a:chExt cx="16875" cy="105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0" y="234"/>
              <a:ext cx="16805" cy="2517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" y="2723"/>
              <a:ext cx="16850" cy="8025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3637280" y="725805"/>
            <a:ext cx="1132205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南北朝</a:t>
            </a:r>
            <a:endParaRPr lang="zh-CN" altLang="en-US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12665" y="2380615"/>
            <a:ext cx="1132205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医圣</a:t>
            </a:r>
            <a:endParaRPr lang="zh-CN" altLang="en-US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60090" y="2910205"/>
            <a:ext cx="1792605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“坐堂医生”</a:t>
            </a:r>
            <a:endParaRPr lang="zh-CN" altLang="en-US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38930" y="3258185"/>
            <a:ext cx="1650365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伤寒杂病论</a:t>
            </a:r>
            <a:endParaRPr lang="zh-CN" altLang="en-US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36665" y="4526280"/>
            <a:ext cx="1317625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麻沸散</a:t>
            </a:r>
            <a:endParaRPr lang="zh-CN" altLang="en-US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60315" y="5812155"/>
            <a:ext cx="378460" cy="2520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264150" y="5543550"/>
            <a:ext cx="1706245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《本草纲目》</a:t>
            </a:r>
            <a:endParaRPr lang="zh-CN" altLang="en-US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960120" y="78105"/>
            <a:ext cx="554418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(一)中国古代的重大科技成就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498975" y="3677285"/>
            <a:ext cx="3579495" cy="3613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55565" y="582930"/>
            <a:ext cx="6769100" cy="47078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/>
              <a:t>3</a:t>
            </a:r>
            <a:r>
              <a:rPr lang="zh-CN" altLang="en-US" sz="2000" b="1"/>
              <a:t>、（2021年</a:t>
            </a:r>
            <a:r>
              <a:rPr lang="en-US" altLang="zh-CN" sz="2000" b="1"/>
              <a:t>·</a:t>
            </a:r>
            <a:r>
              <a:rPr lang="zh-CN" altLang="en-US" sz="2000" b="1"/>
              <a:t>怀化市）“我们一起打疫苗，一起苗苗苗苗苗”，被网友们评为“深圳最有趣的打疫苗标语”。早在东汉末年，一位名医提出了“治未病”理论，提倡预防疾病。他是（</a:t>
            </a:r>
            <a:r>
              <a:rPr lang="en-US" altLang="zh-CN" sz="2000" b="1"/>
              <a:t>           </a:t>
            </a:r>
            <a:r>
              <a:rPr lang="zh-CN" altLang="en-US" sz="2000" b="1"/>
              <a:t>）</a:t>
            </a:r>
            <a:endParaRPr lang="zh-CN" altLang="en-US" sz="2000" b="1"/>
          </a:p>
          <a:p>
            <a:pPr>
              <a:lnSpc>
                <a:spcPct val="150000"/>
              </a:lnSpc>
            </a:pPr>
            <a:r>
              <a:rPr lang="zh-CN" altLang="en-US" sz="2000" b="1"/>
              <a:t>A．扁鹊</a:t>
            </a:r>
            <a:r>
              <a:rPr lang="en-US" altLang="zh-CN" sz="2000" b="1"/>
              <a:t> </a:t>
            </a:r>
            <a:r>
              <a:rPr lang="zh-CN" altLang="en-US" sz="2000" b="1"/>
              <a:t>B．张仲景</a:t>
            </a:r>
            <a:r>
              <a:rPr lang="en-US" altLang="zh-CN" sz="2000" b="1"/>
              <a:t> </a:t>
            </a:r>
            <a:r>
              <a:rPr lang="zh-CN" altLang="en-US" sz="2000" b="1"/>
              <a:t>C．孙思邈</a:t>
            </a:r>
            <a:r>
              <a:rPr lang="en-US" altLang="zh-CN" sz="2000" b="1"/>
              <a:t> </a:t>
            </a:r>
            <a:r>
              <a:rPr lang="zh-CN" altLang="en-US" sz="2000" b="1"/>
              <a:t>D．李时珍</a:t>
            </a:r>
            <a:endParaRPr lang="zh-CN" altLang="en-US" sz="2000" b="1"/>
          </a:p>
          <a:p>
            <a:pPr>
              <a:lnSpc>
                <a:spcPct val="150000"/>
              </a:lnSpc>
            </a:pPr>
            <a:r>
              <a:rPr lang="en-US" altLang="zh-CN" sz="2000" b="1"/>
              <a:t>4</a:t>
            </a:r>
            <a:r>
              <a:rPr lang="zh-CN" altLang="en-US" sz="2000" b="1"/>
              <a:t>、（</a:t>
            </a:r>
            <a:r>
              <a:rPr lang="en-US" altLang="zh-CN" sz="2000" b="1"/>
              <a:t>2020</a:t>
            </a:r>
            <a:r>
              <a:rPr lang="zh-CN" altLang="en-US" sz="2000" b="1"/>
              <a:t>年</a:t>
            </a:r>
            <a:r>
              <a:rPr lang="en-US" altLang="zh-CN" sz="2000" b="1"/>
              <a:t>·</a:t>
            </a:r>
            <a:r>
              <a:rPr lang="zh-CN" altLang="en-US" sz="2000" b="1"/>
              <a:t>长沙）自古以来，在防治瘟疫方面中医有着独特的理论和实践，东汉末年时出现的一部将理论研究与临床实践相结合的医学著作是（</a:t>
            </a:r>
            <a:r>
              <a:rPr lang="en-US" altLang="zh-CN" sz="2000" b="1"/>
              <a:t>           </a:t>
            </a:r>
            <a:r>
              <a:rPr lang="zh-CN" altLang="en-US" sz="2000" b="1"/>
              <a:t>）</a:t>
            </a:r>
            <a:endParaRPr lang="zh-CN" altLang="en-US" sz="2000" b="1"/>
          </a:p>
          <a:p>
            <a:pPr>
              <a:lnSpc>
                <a:spcPct val="150000"/>
              </a:lnSpc>
            </a:pPr>
            <a:r>
              <a:rPr lang="zh-CN" altLang="en-US" sz="2000" b="1"/>
              <a:t>A．《伤寒杂病论》</a:t>
            </a:r>
            <a:r>
              <a:rPr lang="en-US" altLang="zh-CN" sz="2000" b="1"/>
              <a:t>   </a:t>
            </a:r>
            <a:r>
              <a:rPr lang="zh-CN" altLang="en-US" sz="2000" b="1"/>
              <a:t>B．《齐民要术》</a:t>
            </a:r>
            <a:endParaRPr lang="zh-CN" altLang="en-US" sz="2000" b="1"/>
          </a:p>
          <a:p>
            <a:pPr>
              <a:lnSpc>
                <a:spcPct val="150000"/>
              </a:lnSpc>
            </a:pPr>
            <a:r>
              <a:rPr lang="zh-CN" altLang="en-US" sz="2000" b="1"/>
              <a:t>C．《千金方》</a:t>
            </a:r>
            <a:r>
              <a:rPr lang="en-US" altLang="zh-CN" sz="2000" b="1"/>
              <a:t>          </a:t>
            </a:r>
            <a:r>
              <a:rPr lang="zh-CN" altLang="en-US" sz="2000" b="1"/>
              <a:t>D．《本草纲目》</a:t>
            </a:r>
            <a:endParaRPr lang="zh-CN" altLang="en-US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6591935" y="1978025"/>
            <a:ext cx="6280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</a:rPr>
              <a:t>B</a:t>
            </a:r>
            <a:endParaRPr lang="en-US" altLang="zh-CN" sz="44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994775" y="3823335"/>
            <a:ext cx="6280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</a:rPr>
              <a:t>A</a:t>
            </a:r>
            <a:endParaRPr lang="en-US" altLang="zh-CN" sz="4400">
              <a:solidFill>
                <a:srgbClr val="FF0000"/>
              </a:solidFill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1" grpId="0"/>
      <p:bldP spid="21" grpId="1"/>
      <p:bldP spid="11" grpId="0"/>
      <p:bldP spid="11" grpId="1"/>
      <p:bldP spid="17" grpId="0"/>
      <p:bldP spid="17" grpId="1"/>
      <p:bldP spid="20" grpId="0"/>
      <p:bldP spid="20" grpId="1"/>
      <p:bldP spid="22" grpId="0"/>
      <p:bldP spid="22" grpId="1"/>
      <p:bldP spid="6" grpId="0"/>
      <p:bldP spid="6" grpId="1"/>
      <p:bldP spid="4" grpId="0" animBg="1"/>
      <p:bldP spid="4" grpId="1" animBg="1"/>
      <p:bldP spid="5" grpId="0" bldLvl="0" animBg="1"/>
      <p:bldP spid="5" grpId="1" animBg="1"/>
      <p:bldP spid="18" grpId="0"/>
      <p:bldP spid="1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22975" y="2551430"/>
            <a:ext cx="622935" cy="317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30240" y="2938145"/>
            <a:ext cx="608330" cy="2603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67655" y="4357370"/>
            <a:ext cx="666750" cy="2743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215245" y="2921000"/>
            <a:ext cx="666750" cy="2743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43090" y="2949575"/>
            <a:ext cx="217805" cy="2305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221355" y="3282950"/>
            <a:ext cx="290830" cy="2305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060315" y="5812155"/>
            <a:ext cx="378460" cy="2520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85" y="605155"/>
            <a:ext cx="10491470" cy="61309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011930" y="532130"/>
            <a:ext cx="1104265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贾思</a:t>
            </a:r>
            <a:r>
              <a:rPr lang="zh-CN" altLang="en-US" sz="1900" b="1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勰</a:t>
            </a:r>
            <a:endParaRPr lang="zh-CN" altLang="en-US" sz="1900" b="1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97635" y="3703320"/>
            <a:ext cx="173418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《天工</a:t>
            </a:r>
            <a:endParaRPr lang="zh-CN" altLang="en-US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开物》</a:t>
            </a:r>
            <a:endParaRPr lang="zh-CN" altLang="en-US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83760" y="5259070"/>
            <a:ext cx="1747520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9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徐光启</a:t>
            </a:r>
            <a:endParaRPr lang="zh-CN" altLang="en-US" sz="19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6785" y="-50800"/>
            <a:ext cx="554418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(一)中国古代的重大科技成就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459480" y="1151890"/>
            <a:ext cx="3579495" cy="3613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492115" y="3949065"/>
            <a:ext cx="1308735" cy="3613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459480" y="4965065"/>
            <a:ext cx="3701415" cy="3613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20925" y="3125470"/>
            <a:ext cx="9226550" cy="2430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 b="1"/>
              <a:t>七下教材</a:t>
            </a:r>
            <a:r>
              <a:rPr lang="en-US" altLang="zh-CN" sz="2000" b="1"/>
              <a:t>P78</a:t>
            </a:r>
            <a:r>
              <a:rPr lang="zh-CN" altLang="en-US" sz="2000" b="1"/>
              <a:t>页</a:t>
            </a:r>
            <a:r>
              <a:rPr lang="en-US" altLang="zh-CN" sz="2000" b="1"/>
              <a:t> </a:t>
            </a:r>
            <a:r>
              <a:rPr lang="zh-CN" altLang="en-US" sz="2000" b="1"/>
              <a:t>材料研读</a:t>
            </a:r>
            <a:endParaRPr lang="zh-CN" altLang="en-US" sz="2000" b="1"/>
          </a:p>
          <a:p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宋应星在《天工开物》的序言中说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卷分先后，乃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‘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贵五谷而贱金玉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’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之义。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endParaRPr lang="en-US" altLang="zh-CN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400" b="1"/>
              <a:t> 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他在书里把谷物类放在前面，而把朱玉类置于最后。想一想：他为什么要这样编排呢？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511040" y="4866005"/>
            <a:ext cx="5497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</a:rPr>
              <a:t>体现重农的思想，士农工商以农为本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982460" y="5732145"/>
            <a:ext cx="3153410" cy="6102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1" grpId="0"/>
      <p:bldP spid="21" grpId="1"/>
      <p:bldP spid="11" grpId="0"/>
      <p:bldP spid="11" grpId="1"/>
      <p:bldP spid="4" grpId="0" bldLvl="0" animBg="1"/>
      <p:bldP spid="4" grpId="1" animBg="1"/>
      <p:bldP spid="6" grpId="0" bldLvl="0" animBg="1"/>
      <p:bldP spid="6" grpId="1" animBg="1"/>
      <p:bldP spid="5" grpId="0" bldLvl="0" animBg="1"/>
      <p:bldP spid="5" grpId="1" animBg="1"/>
      <p:bldP spid="17" grpId="0"/>
      <p:bldP spid="17" grpId="1"/>
      <p:bldP spid="5" grpId="2" bldLvl="0" animBg="1"/>
      <p:bldP spid="17" grpId="2"/>
      <p:bldP spid="18" grpId="0" bldLvl="0" animBg="1"/>
      <p:bldP spid="18" grpId="1" animBg="1"/>
      <p:bldP spid="19" grpId="0" bldLvl="0" animBg="1"/>
      <p:bldP spid="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10800000">
            <a:off x="10620375" y="5178425"/>
            <a:ext cx="1571625" cy="1690370"/>
          </a:xfrm>
          <a:prstGeom prst="rect">
            <a:avLst/>
          </a:prstGeom>
        </p:spPr>
      </p:pic>
      <p:pic>
        <p:nvPicPr>
          <p:cNvPr id="14" name="图片 13" descr="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30605" cy="11080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22975" y="2551430"/>
            <a:ext cx="622935" cy="317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30240" y="2938145"/>
            <a:ext cx="608330" cy="2603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67655" y="4357370"/>
            <a:ext cx="666750" cy="2743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215245" y="2921000"/>
            <a:ext cx="666750" cy="2743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43090" y="2949575"/>
            <a:ext cx="217805" cy="2305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221355" y="3282950"/>
            <a:ext cx="290830" cy="2305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060315" y="5812155"/>
            <a:ext cx="378460" cy="2520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" y="2437765"/>
            <a:ext cx="12030075" cy="40100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889625" y="2642870"/>
            <a:ext cx="110426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临洮</a:t>
            </a:r>
            <a:endParaRPr lang="zh-CN" altLang="en-US" sz="2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121265" y="2667635"/>
            <a:ext cx="173418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匈奴</a:t>
            </a:r>
            <a:endParaRPr lang="zh-CN" altLang="en-US" sz="2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63435" y="3341370"/>
            <a:ext cx="174752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蒙古</a:t>
            </a:r>
            <a:endParaRPr lang="zh-CN" altLang="en-US" sz="2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-2147482570" descr="考点梳理.TIF"/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929640" y="176530"/>
            <a:ext cx="2742565" cy="7277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Box 1"/>
          <p:cNvSpPr txBox="1"/>
          <p:nvPr/>
        </p:nvSpPr>
        <p:spPr>
          <a:xfrm>
            <a:off x="685165" y="901700"/>
            <a:ext cx="55441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一、中国古代的科学技术</a:t>
            </a:r>
            <a:endParaRPr lang="zh-CN" altLang="en-US" sz="2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(一)中国古代的重大科技成就</a:t>
            </a:r>
            <a:endParaRPr lang="zh-CN" altLang="en-US" sz="2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534920" y="4262120"/>
            <a:ext cx="3579495" cy="3613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85130" y="6016625"/>
            <a:ext cx="3247390" cy="368300"/>
          </a:xfrm>
          <a:prstGeom prst="rect">
            <a:avLst/>
          </a:prstGeom>
          <a:noFill/>
          <a:ln w="38100">
            <a:solidFill>
              <a:srgbClr val="FD403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b="1">
                <a:highlight>
                  <a:srgbClr val="FFFF00"/>
                </a:highlight>
              </a:rPr>
              <a:t>七下教材</a:t>
            </a:r>
            <a:r>
              <a:rPr lang="en-US" altLang="zh-CN" b="1">
                <a:highlight>
                  <a:srgbClr val="FFFF00"/>
                </a:highlight>
              </a:rPr>
              <a:t>p80</a:t>
            </a:r>
            <a:r>
              <a:rPr lang="zh-CN" altLang="en-US" b="1">
                <a:highlight>
                  <a:srgbClr val="FFFF00"/>
                </a:highlight>
              </a:rPr>
              <a:t>页问题思考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1" grpId="0"/>
      <p:bldP spid="21" grpId="1"/>
      <p:bldP spid="11" grpId="0"/>
      <p:bldP spid="11" grpId="1"/>
      <p:bldP spid="2" grpId="0" bldLvl="0" animBg="1"/>
      <p:bldP spid="2" grpId="1" animBg="1"/>
      <p:bldP spid="6" grpId="0" bldLvl="0" animBg="1"/>
      <p:bldP spid="6" grpId="1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6695"/>
</p:tagLst>
</file>

<file path=ppt/tags/tag137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6695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279_1"/>
  <p:tag name="KSO_WM_TEMPLATE_CATEGORY" val="custom"/>
  <p:tag name="KSO_WM_TEMPLATE_INDEX" val="20176695"/>
  <p:tag name="KSO_WM_TEMPLATE_SUBCATEGORY" val="0"/>
  <p:tag name="KSO_WM_TEMPLATE_THUMBS_INDEX" val="1、5、8、14、24、26、27"/>
  <p:tag name="KSO_WM_TEMPLATE_MASTER_TYPE" val="1"/>
  <p:tag name="KSO_WM_TEMPLATE_COLOR_TYPE" val="1"/>
  <p:tag name="KSO_WM_TEMPLATE_MASTER_THUMB_INDEX" val="1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7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6695"/>
</p:tagLst>
</file>

<file path=ppt/tags/tag27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6695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279_1"/>
  <p:tag name="KSO_WM_TEMPLATE_CATEGORY" val="custom"/>
  <p:tag name="KSO_WM_TEMPLATE_INDEX" val="20176695"/>
  <p:tag name="KSO_WM_TEMPLATE_SUBCATEGORY" val="0"/>
  <p:tag name="KSO_WM_TEMPLATE_THUMBS_INDEX" val="1、5、8、14、24、26、27"/>
  <p:tag name="KSO_WM_TEMPLATE_MASTER_TYPE" val="1"/>
  <p:tag name="KSO_WM_TEMPLATE_COLOR_TYPE" val="1"/>
  <p:tag name="KSO_WM_TEMPLATE_MASTER_THUMB_INDEX" val="1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95f49ef1-10a0-4814-bb84-026e4289dcc0}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b7d24c8d-45d1-4ce4-a575-5fbfcd94dea4}"/>
</p:tagLst>
</file>

<file path=ppt/tags/tag28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01e9ebfb-3d45-49b4-8233-4c323449d3e6}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8db1d3e0-cf35-4f18-880d-57db1c948546}"/>
</p:tagLst>
</file>

<file path=ppt/tags/tag28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89.xml><?xml version="1.0" encoding="utf-8"?>
<p:tagLst xmlns:p="http://schemas.openxmlformats.org/presentationml/2006/main">
  <p:tag name="KSO_WM_TEMPLATE_CATEGORY" val="custom"/>
  <p:tag name="KSO_WM_TEMPLATE_INDEX" val="20176695"/>
  <p:tag name="KSO_WM_TAG_VERSION" val="1.0"/>
  <p:tag name="KSO_WM_BEAUTIFY_FLAG" val="#wm#"/>
  <p:tag name="KSO_WM_UNIT_TYPE" val="a"/>
  <p:tag name="KSO_WM_UNIT_INDEX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ID" val="custom20176695_7*a*1"/>
  <p:tag name="KSO_WM_UNIT_PRESET_TEXT" val="单击此处添加标题"/>
  <p:tag name="KSO_WM_UNIT_NOCLEAR" val="0"/>
  <p:tag name="KSO_WM_UNIT_DIAGRAM_ISNUMVISUAL" val="0"/>
  <p:tag name="KSO_WM_UNIT_DIAGRAM_ISREFERUNIT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6279_6"/>
  <p:tag name="KSO_WM_TEMPLATE_CATEGORY" val="custom"/>
  <p:tag name="KSO_WM_TEMPLATE_INDEX" val="20176695"/>
  <p:tag name="KSO_WM_SLIDE_ID" val="custom20176695_7"/>
  <p:tag name="KSO_WM_SLIDE_INDEX" val="7"/>
  <p:tag name="KSO_WM_TEMPLATE_SUBCATEGORY" val="0"/>
  <p:tag name="KSO_WM_SLIDE_SUBTYPE" val="pureTxt"/>
  <p:tag name="KSO_WM_TEMPLATE_MASTER_TYPE" val="1"/>
  <p:tag name="KSO_WM_TEMPLATE_COLOR_TYPE" val="1"/>
  <p:tag name="KSO_WM_SPECIAL_SOURCE" val="bdnull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23fe8b1b-e433-46ed-9295-d4e1a6505576}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4c8a0fa7-c832-4059-b5de-3e5ab9325ee0}"/>
</p:tagLst>
</file>

<file path=ppt/tags/tag29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23fe8b1b-e433-46ed-9295-d4e1a6505576}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4c8a0fa7-c832-4059-b5de-3e5ab9325ee0}"/>
</p:tagLst>
</file>

<file path=ppt/tags/tag29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97.xml><?xml version="1.0" encoding="utf-8"?>
<p:tagLst xmlns:p="http://schemas.openxmlformats.org/presentationml/2006/main">
  <p:tag name="KSO_WM_SPECIAL_SOURCE" val="bdnull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47a42fea-6173-4f86-8f63-5571ca7f8c7e}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64c6c9d1-0dfb-413c-8419-4d52b15d4e3f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47a42fea-6173-4f86-8f63-5571ca7f8c7e}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64c6c9d1-0dfb-413c-8419-4d52b15d4e3f}"/>
</p:tagLst>
</file>

<file path=ppt/tags/tag30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47a42fea-6173-4f86-8f63-5571ca7f8c7e}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64c6c9d1-0dfb-413c-8419-4d52b15d4e3f}"/>
</p:tagLst>
</file>

<file path=ppt/tags/tag30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30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ABLE_BEAUTIFY" val="smartTable{f33cf53b-1a97-4790-a9b9-1d54d68b0f2c}"/>
  <p:tag name="TABLE_ENDDRAG_ORIGIN_RECT" val="939*512"/>
  <p:tag name="TABLE_ENDDRAG_RECT" val="13*8*939*512"/>
</p:tagLst>
</file>

<file path=ppt/tags/tag31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12.xml><?xml version="1.0" encoding="utf-8"?>
<p:tagLst xmlns:p="http://schemas.openxmlformats.org/presentationml/2006/main">
  <p:tag name="KSO_WM_UNIT_TABLE_BEAUTIFY" val="smartTable{f33cf53b-1a97-4790-a9b9-1d54d68b0f2c}"/>
  <p:tag name="TABLE_ENDDRAG_ORIGIN_RECT" val="930*344"/>
  <p:tag name="TABLE_ENDDRAG_RECT" val="20*64*877*366"/>
</p:tagLst>
</file>

<file path=ppt/tags/tag31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316.xml><?xml version="1.0" encoding="utf-8"?>
<p:tagLst xmlns:p="http://schemas.openxmlformats.org/presentationml/2006/main">
  <p:tag name="KSO_WM_UNIT_TABLE_BEAUTIFY" val="smartTable{be4790a5-48ce-4911-a117-f41ea2b2d9d1}"/>
  <p:tag name="TABLE_ENDDRAG_ORIGIN_RECT" val="890*456"/>
  <p:tag name="TABLE_ENDDRAG_RECT" val="41*64*890*456"/>
</p:tagLst>
</file>

<file path=ppt/tags/tag31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323.xml><?xml version="1.0" encoding="utf-8"?>
<p:tagLst xmlns:p="http://schemas.openxmlformats.org/presentationml/2006/main">
  <p:tag name="KSO_WM_UNIT_TABLE_BEAUTIFY" val="smartTable{01966749-ac0f-4b3d-bf0c-1f349ffd8cd6}"/>
  <p:tag name="TABLE_ENDDRAG_ORIGIN_RECT" val="916*374"/>
  <p:tag name="TABLE_ENDDRAG_RECT" val="7*147*916*374"/>
</p:tagLst>
</file>

<file path=ppt/tags/tag32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327.xml><?xml version="1.0" encoding="utf-8"?>
<p:tagLst xmlns:p="http://schemas.openxmlformats.org/presentationml/2006/main">
  <p:tag name="KSO_WM_UNIT_TABLE_BEAUTIFY" val="smartTable{66f57d1e-d2a8-4c00-899c-579e0a9fe521}"/>
  <p:tag name="TABLE_ENDDRAG_ORIGIN_RECT" val="900*461"/>
  <p:tag name="TABLE_ENDDRAG_RECT" val="25*58*900*461"/>
</p:tagLst>
</file>

<file path=ppt/tags/tag32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331.xml><?xml version="1.0" encoding="utf-8"?>
<p:tagLst xmlns:p="http://schemas.openxmlformats.org/presentationml/2006/main">
  <p:tag name="KSO_WM_UNIT_TABLE_BEAUTIFY" val="smartTable{66f57d1e-d2a8-4c00-899c-579e0a9fe521}"/>
  <p:tag name="TABLE_ENDDRAG_ORIGIN_RECT" val="840*421"/>
  <p:tag name="TABLE_ENDDRAG_RECT" val="27*76*840*421"/>
</p:tagLst>
</file>

<file path=ppt/tags/tag33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33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33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a3beb17-1661-4562-a5b8-d3eb8709a246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3e7c82e-da56-4d86-bcb8-ed99be1890dd}"/>
</p:tagLst>
</file>

<file path=ppt/tags/tag341.xml><?xml version="1.0" encoding="utf-8"?>
<p:tagLst xmlns:p="http://schemas.openxmlformats.org/presentationml/2006/main">
  <p:tag name="KSO_WM_UNIT_TABLE_BEAUTIFY" val="smartTable{8be7699b-b537-48f7-b6da-a99f5500b099}"/>
  <p:tag name="TABLE_ENDDRAG_ORIGIN_RECT" val="925*464"/>
  <p:tag name="TABLE_ENDDRAG_RECT" val="15*56*925*464"/>
</p:tagLst>
</file>

<file path=ppt/tags/tag34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a3beb17-1661-4562-a5b8-d3eb8709a246}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3e7c82e-da56-4d86-bcb8-ed99be1890dd}"/>
</p:tagLst>
</file>

<file path=ppt/tags/tag345.xml><?xml version="1.0" encoding="utf-8"?>
<p:tagLst xmlns:p="http://schemas.openxmlformats.org/presentationml/2006/main">
  <p:tag name="KSO_WM_UNIT_TABLE_BEAUTIFY" val="smartTable{8be7699b-b537-48f7-b6da-a99f5500b099}"/>
  <p:tag name="TABLE_ENDDRAG_ORIGIN_RECT" val="887*474"/>
  <p:tag name="TABLE_ENDDRAG_RECT" val="30*16*887*474"/>
</p:tagLst>
</file>

<file path=ppt/tags/tag34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34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35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95f49ef1-10a0-4814-bb84-026e4289dcc0}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b7d24c8d-45d1-4ce4-a575-5fbfcd94dea4}"/>
</p:tagLst>
</file>

<file path=ppt/tags/tag35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a3beb17-1661-4562-a5b8-d3eb8709a246}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3e7c82e-da56-4d86-bcb8-ed99be1890dd}"/>
</p:tagLst>
</file>

<file path=ppt/tags/tag358.xml><?xml version="1.0" encoding="utf-8"?>
<p:tagLst xmlns:p="http://schemas.openxmlformats.org/presentationml/2006/main">
  <p:tag name="KSO_WM_UNIT_TABLE_BEAUTIFY" val="smartTable{9cfe3c30-be46-46c6-bb2f-3b2d9a338723}"/>
  <p:tag name="TABLE_ENDDRAG_ORIGIN_RECT" val="935*487"/>
  <p:tag name="TABLE_ENDDRAG_RECT" val="10*43*935*487"/>
</p:tagLst>
</file>

<file path=ppt/tags/tag35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a3beb17-1661-4562-a5b8-d3eb8709a246}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3e7c82e-da56-4d86-bcb8-ed99be1890dd}"/>
</p:tagLst>
</file>

<file path=ppt/tags/tag362.xml><?xml version="1.0" encoding="utf-8"?>
<p:tagLst xmlns:p="http://schemas.openxmlformats.org/presentationml/2006/main">
  <p:tag name="KSO_WM_UNIT_TABLE_BEAUTIFY" val="smartTable{096be9af-1fac-4489-a9ba-143a8e4a1696}"/>
  <p:tag name="TABLE_ENDDRAG_ORIGIN_RECT" val="889*440"/>
  <p:tag name="TABLE_ENDDRAG_RECT" val="51*59*889*440"/>
</p:tagLst>
</file>

<file path=ppt/tags/tag36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a3beb17-1661-4562-a5b8-d3eb8709a246}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3e7c82e-da56-4d86-bcb8-ed99be1890dd}"/>
</p:tagLst>
</file>

<file path=ppt/tags/tag366.xml><?xml version="1.0" encoding="utf-8"?>
<p:tagLst xmlns:p="http://schemas.openxmlformats.org/presentationml/2006/main">
  <p:tag name="KSO_WM_UNIT_TABLE_BEAUTIFY" val="smartTable{096be9af-1fac-4489-a9ba-143a8e4a1696}"/>
  <p:tag name="TABLE_ENDDRAG_ORIGIN_RECT" val="894*416"/>
  <p:tag name="TABLE_ENDDRAG_RECT" val="34*54*894*416"/>
</p:tagLst>
</file>

<file path=ppt/tags/tag36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a3beb17-1661-4562-a5b8-d3eb8709a246}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3e7c82e-da56-4d86-bcb8-ed99be1890dd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TABLE_BEAUTIFY" val="smartTable{096be9af-1fac-4489-a9ba-143a8e4a1696}"/>
  <p:tag name="TABLE_ENDDRAG_ORIGIN_RECT" val="926*476"/>
  <p:tag name="TABLE_ENDDRAG_RECT" val="16*50*926*476"/>
</p:tagLst>
</file>

<file path=ppt/tags/tag37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a3beb17-1661-4562-a5b8-d3eb8709a246}"/>
</p:tagLst>
</file>

<file path=ppt/tags/tag373.xml><?xml version="1.0" encoding="utf-8"?>
<p:tagLst xmlns:p="http://schemas.openxmlformats.org/presentationml/2006/main">
  <p:tag name="KSO_WM_UNIT_TABLE_BEAUTIFY" val="smartTable{3633590a-3cc7-4e82-8ade-627b5842581b}"/>
  <p:tag name="TABLE_ENDDRAG_ORIGIN_RECT" val="922*524"/>
  <p:tag name="TABLE_ENDDRAG_RECT" val="18*9*922*524"/>
</p:tagLst>
</file>

<file path=ppt/tags/tag37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a3beb17-1661-4562-a5b8-d3eb8709a246}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3e7c82e-da56-4d86-bcb8-ed99be1890dd}"/>
</p:tagLst>
</file>

<file path=ppt/tags/tag377.xml><?xml version="1.0" encoding="utf-8"?>
<p:tagLst xmlns:p="http://schemas.openxmlformats.org/presentationml/2006/main">
  <p:tag name="KSO_WM_UNIT_TABLE_BEAUTIFY" val="smartTable{3633590a-3cc7-4e82-8ade-627b5842581b}"/>
  <p:tag name="TABLE_ENDDRAG_ORIGIN_RECT" val="871*487"/>
  <p:tag name="TABLE_ENDDRAG_RECT" val="46*9*871*487"/>
</p:tagLst>
</file>

<file path=ppt/tags/tag37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a3beb17-1661-4562-a5b8-d3eb8709a246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3e7c82e-da56-4d86-bcb8-ed99be1890dd}"/>
</p:tagLst>
</file>

<file path=ppt/tags/tag381.xml><?xml version="1.0" encoding="utf-8"?>
<p:tagLst xmlns:p="http://schemas.openxmlformats.org/presentationml/2006/main">
  <p:tag name="KSO_WM_UNIT_TABLE_BEAUTIFY" val="smartTable{a7cd03db-d87e-428e-b5a7-2fb5f02b80b2}"/>
  <p:tag name="TABLE_ENDDRAG_ORIGIN_RECT" val="870*468"/>
  <p:tag name="TABLE_ENDDRAG_RECT" val="56*56*870*468"/>
</p:tagLst>
</file>

<file path=ppt/tags/tag38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83.xml><?xml version="1.0" encoding="utf-8"?>
<p:tagLst xmlns:p="http://schemas.openxmlformats.org/presentationml/2006/main">
  <p:tag name="KSO_WM_TEMPLATE_CATEGORY" val="custom"/>
  <p:tag name="KSO_WM_TEMPLATE_INDEX" val="20176695"/>
  <p:tag name="KSO_WM_TAG_VERSION" val="1.0"/>
  <p:tag name="KSO_WM_BEAUTIFY_FLAG" val="#wm#"/>
  <p:tag name="KSO_WM_UNIT_TYPE" val="a"/>
  <p:tag name="KSO_WM_UNIT_INDEX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ID" val="custom20176695_7*a*1"/>
  <p:tag name="KSO_WM_UNIT_PRESET_TEXT" val="单击此处添加标题"/>
  <p:tag name="KSO_WM_UNIT_NOCLEAR" val="0"/>
  <p:tag name="KSO_WM_UNIT_DIAGRAM_ISNUMVISUAL" val="0"/>
  <p:tag name="KSO_WM_UNIT_DIAGRAM_ISREFERUNIT" val="0"/>
</p:tagLst>
</file>

<file path=ppt/tags/tag384.xml><?xml version="1.0" encoding="utf-8"?>
<p:tagLst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6279_6"/>
  <p:tag name="KSO_WM_TEMPLATE_CATEGORY" val="custom"/>
  <p:tag name="KSO_WM_TEMPLATE_INDEX" val="20176695"/>
  <p:tag name="KSO_WM_SLIDE_ID" val="custom20176695_7"/>
  <p:tag name="KSO_WM_SLIDE_INDEX" val="7"/>
  <p:tag name="KSO_WM_TEMPLATE_SUBCATEGORY" val="0"/>
  <p:tag name="KSO_WM_SLIDE_SUBTYPE" val="pureTxt"/>
  <p:tag name="KSO_WM_TEMPLATE_MASTER_TYPE" val="1"/>
  <p:tag name="KSO_WM_TEMPLATE_COLOR_TYPE" val="1"/>
  <p:tag name="KSO_WM_SPECIAL_SOURCE" val="bdnull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990bf83-197a-43b8-a647-84ee6c2ce3f5}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990bb15-568b-49a3-8cf9-9551ff03c777}"/>
</p:tagLst>
</file>

<file path=ppt/tags/tag387.xml><?xml version="1.0" encoding="utf-8"?>
<p:tagLst xmlns:p="http://schemas.openxmlformats.org/presentationml/2006/main">
  <p:tag name="KSO_WM_UNIT_TABLE_BEAUTIFY" val="smartTable{8140b222-773d-4734-b206-c1d94eaab8d6}"/>
  <p:tag name="TABLE_ENDDRAG_ORIGIN_RECT" val="934*422"/>
  <p:tag name="TABLE_ENDDRAG_RECT" val="11*101*934*422"/>
</p:tagLst>
</file>

<file path=ppt/tags/tag38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990bf83-197a-43b8-a647-84ee6c2ce3f5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990bb15-568b-49a3-8cf9-9551ff03c777}"/>
</p:tagLst>
</file>

<file path=ppt/tags/tag391.xml><?xml version="1.0" encoding="utf-8"?>
<p:tagLst xmlns:p="http://schemas.openxmlformats.org/presentationml/2006/main">
  <p:tag name="KSO_WM_UNIT_TABLE_BEAUTIFY" val="smartTable{322cd116-dfcb-4422-9b4c-74a21072ca2a}"/>
  <p:tag name="TABLE_ENDDRAG_ORIGIN_RECT" val="921*467"/>
  <p:tag name="TABLE_ENDDRAG_RECT" val="9*47*921*467"/>
</p:tagLst>
</file>

<file path=ppt/tags/tag39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990bf83-197a-43b8-a647-84ee6c2ce3f5}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990bb15-568b-49a3-8cf9-9551ff03c777}"/>
</p:tagLst>
</file>

<file path=ppt/tags/tag395.xml><?xml version="1.0" encoding="utf-8"?>
<p:tagLst xmlns:p="http://schemas.openxmlformats.org/presentationml/2006/main">
  <p:tag name="KSO_WM_UNIT_TABLE_BEAUTIFY" val="smartTable{322cd116-dfcb-4422-9b4c-74a21072ca2a}"/>
  <p:tag name="TABLE_ENDDRAG_ORIGIN_RECT" val="906*444"/>
  <p:tag name="TABLE_ENDDRAG_RECT" val="18*54*906*444"/>
</p:tagLst>
</file>

<file path=ppt/tags/tag39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990bf83-197a-43b8-a647-84ee6c2ce3f5}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990bb15-568b-49a3-8cf9-9551ff03c777}"/>
</p:tagLst>
</file>

<file path=ppt/tags/tag399.xml><?xml version="1.0" encoding="utf-8"?>
<p:tagLst xmlns:p="http://schemas.openxmlformats.org/presentationml/2006/main">
  <p:tag name="KSO_WM_UNIT_TABLE_BEAUTIFY" val="smartTable{322cd116-dfcb-4422-9b4c-74a21072ca2a}"/>
  <p:tag name="TABLE_ENDDRAG_ORIGIN_RECT" val="911*450"/>
  <p:tag name="TABLE_ENDDRAG_RECT" val="43*58*911*45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3990bf83-197a-43b8-a647-84ee6c2ce3f5}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0990bb15-568b-49a3-8cf9-9551ff03c777}"/>
</p:tagLst>
</file>

<file path=ppt/tags/tag40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40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  <p:tag name="WM_BEAUTIFY_SHAPE_IDENTITY" val="{657988e9-42eb-4e14-8327-0009ce4f6706}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  <p:tag name="WM_BEAUTIFY_SHAPE_IDENTITY" val="{10d3e5a4-4dd1-4a68-a6de-8f3c7cc9efd8}"/>
</p:tagLst>
</file>

<file path=ppt/tags/tag40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TEMPLATE_CATEGORY" val="custom"/>
  <p:tag name="KSO_WM_TEMPLATE_INDEX" val="20176695"/>
  <p:tag name="KSO_WM_TAG_VERSION" val="1.0"/>
  <p:tag name="KSO_WM_BEAUTIFY_FLAG" val="#wm#"/>
  <p:tag name="KSO_WM_UNIT_TYPE" val="a"/>
  <p:tag name="KSO_WM_UNIT_INDEX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ID" val="custom20176695_7*a*1"/>
  <p:tag name="KSO_WM_UNIT_PRESET_TEXT" val="单击此处添加标题"/>
  <p:tag name="KSO_WM_UNIT_NOCLEAR" val="0"/>
  <p:tag name="KSO_WM_UNIT_DIAGRAM_ISNUMVISUAL" val="0"/>
  <p:tag name="KSO_WM_UNIT_DIAGRAM_ISREFERUNIT" val="0"/>
</p:tagLst>
</file>

<file path=ppt/tags/tag411.xml><?xml version="1.0" encoding="utf-8"?>
<p:tagLst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6279_6"/>
  <p:tag name="KSO_WM_TEMPLATE_CATEGORY" val="custom"/>
  <p:tag name="KSO_WM_TEMPLATE_INDEX" val="20176695"/>
  <p:tag name="KSO_WM_SLIDE_ID" val="custom20176695_7"/>
  <p:tag name="KSO_WM_SLIDE_INDEX" val="7"/>
  <p:tag name="KSO_WM_TEMPLATE_SUBCATEGORY" val="0"/>
  <p:tag name="KSO_WM_SLIDE_SUBTYPE" val="pureTxt"/>
  <p:tag name="KSO_WM_TEMPLATE_MASTER_TYPE" val="1"/>
  <p:tag name="KSO_WM_TEMPLATE_COLOR_TYPE" val="1"/>
  <p:tag name="KSO_WM_SPECIAL_SOURCE" val="bdnull"/>
</p:tagLst>
</file>

<file path=ppt/tags/tag412.xml><?xml version="1.0" encoding="utf-8"?>
<p:tagLst xmlns:p="http://schemas.openxmlformats.org/presentationml/2006/main">
  <p:tag name="KSO_DOCER_TEMPLATE_OPEN_ONCE_MARK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Office 主题​​">
  <a:themeElements>
    <a:clrScheme name="自定义 112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64C2BE"/>
      </a:accent1>
      <a:accent2>
        <a:srgbClr val="64C29B"/>
      </a:accent2>
      <a:accent3>
        <a:srgbClr val="64C278"/>
      </a:accent3>
      <a:accent4>
        <a:srgbClr val="76C264"/>
      </a:accent4>
      <a:accent5>
        <a:srgbClr val="99C264"/>
      </a:accent5>
      <a:accent6>
        <a:srgbClr val="BDC264"/>
      </a:accent6>
      <a:hlink>
        <a:srgbClr val="5DCAFB"/>
      </a:hlink>
      <a:folHlink>
        <a:srgbClr val="B759BC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112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64C2BE"/>
      </a:accent1>
      <a:accent2>
        <a:srgbClr val="64C29B"/>
      </a:accent2>
      <a:accent3>
        <a:srgbClr val="64C278"/>
      </a:accent3>
      <a:accent4>
        <a:srgbClr val="76C264"/>
      </a:accent4>
      <a:accent5>
        <a:srgbClr val="99C264"/>
      </a:accent5>
      <a:accent6>
        <a:srgbClr val="BDC264"/>
      </a:accent6>
      <a:hlink>
        <a:srgbClr val="5DCAFB"/>
      </a:hlink>
      <a:folHlink>
        <a:srgbClr val="B759BC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13846</Words>
  <Application>WPS 演示</Application>
  <PresentationFormat>自定义</PresentationFormat>
  <Paragraphs>1372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Arial</vt:lpstr>
      <vt:lpstr>宋体</vt:lpstr>
      <vt:lpstr>Wingdings</vt:lpstr>
      <vt:lpstr>微软雅黑</vt:lpstr>
      <vt:lpstr>汉仪旗黑-85S</vt:lpstr>
      <vt:lpstr>黑体</vt:lpstr>
      <vt:lpstr>汉仪傲娇体简</vt:lpstr>
      <vt:lpstr>楷体</vt:lpstr>
      <vt:lpstr>Arial Unicode MS</vt:lpstr>
      <vt:lpstr>Calibri</vt:lpstr>
      <vt:lpstr>Times New Roman</vt:lpstr>
      <vt:lpstr>Office 主题</vt:lpstr>
      <vt:lpstr>6_Office 主题​​</vt:lpstr>
      <vt:lpstr>2_Office 主题​​</vt:lpstr>
      <vt:lpstr>Word.Document.12</vt:lpstr>
      <vt:lpstr>第七讲</vt:lpstr>
      <vt:lpstr>PowerPoint 演示文稿</vt:lpstr>
      <vt:lpstr>考点梳理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第七讲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素养提升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请按历史作业安排表 完成《练测本》第7讲13、14题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zxj</dc:creator>
  <cp:lastModifiedBy>倚剑天外</cp:lastModifiedBy>
  <cp:revision>152</cp:revision>
  <dcterms:created xsi:type="dcterms:W3CDTF">2022-03-26T16:26:00Z</dcterms:created>
  <dcterms:modified xsi:type="dcterms:W3CDTF">2022-03-27T07:49:51Z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276E9E32DFA24DA3931BEB67FEF00EEE</vt:lpwstr>
  </property>
  <property fmtid="{D5CDD505-2E9C-101B-9397-08002B2CF9AE}" pid="3" name="KSOProductBuildVer">
    <vt:lpwstr>2052-11.1.0.11365</vt:lpwstr>
  </property>
</Properties>
</file>